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heme/theme2.xml" ContentType="application/vnd.openxmlformats-officedocument.them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2.xml" ContentType="application/vnd.openxmlformats-officedocument.presentationml.notesSlide+xml"/>
  <Override PartName="/ppt/tags/tag33.xml" ContentType="application/vnd.openxmlformats-officedocument.presentationml.tags+xml"/>
  <Override PartName="/ppt/notesSlides/notesSlide3.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4.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5.xml" ContentType="application/vnd.openxmlformats-officedocument.presentationml.notesSlide+xml"/>
  <Override PartName="/ppt/tags/tag86.xml" ContentType="application/vnd.openxmlformats-officedocument.presentationml.tags+xml"/>
  <Override PartName="/ppt/notesSlides/notesSlide6.xml" ContentType="application/vnd.openxmlformats-officedocument.presentationml.notesSlide+xml"/>
  <Override PartName="/ppt/tags/tag87.xml" ContentType="application/vnd.openxmlformats-officedocument.presentationml.tags+xml"/>
  <Override PartName="/ppt/notesSlides/notesSlide7.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notesSlides/notesSlide8.xml" ContentType="application/vnd.openxmlformats-officedocument.presentationml.notesSlide+xml"/>
  <Override PartName="/ppt/tags/tag90.xml" ContentType="application/vnd.openxmlformats-officedocument.presentationml.tags+xml"/>
  <Override PartName="/ppt/notesSlides/notesSlide9.xml" ContentType="application/vnd.openxmlformats-officedocument.presentationml.notesSlide+xml"/>
  <Override PartName="/ppt/tags/tag91.xml" ContentType="application/vnd.openxmlformats-officedocument.presentationml.tags+xml"/>
  <Override PartName="/ppt/notesSlides/notesSlide10.xml" ContentType="application/vnd.openxmlformats-officedocument.presentationml.notesSlide+xml"/>
  <Override PartName="/ppt/tags/tag92.xml" ContentType="application/vnd.openxmlformats-officedocument.presentationml.tags+xml"/>
  <Override PartName="/ppt/notesSlides/notesSlide11.xml" ContentType="application/vnd.openxmlformats-officedocument.presentationml.notesSlide+xml"/>
  <Override PartName="/ppt/tags/tag93.xml" ContentType="application/vnd.openxmlformats-officedocument.presentationml.tags+xml"/>
  <Override PartName="/ppt/notesSlides/notesSlide12.xml" ContentType="application/vnd.openxmlformats-officedocument.presentationml.notesSlide+xml"/>
  <Override PartName="/ppt/tags/tag94.xml" ContentType="application/vnd.openxmlformats-officedocument.presentationml.tags+xml"/>
  <Override PartName="/ppt/notesSlides/notesSlide13.xml" ContentType="application/vnd.openxmlformats-officedocument.presentationml.notesSlide+xml"/>
  <Override PartName="/ppt/tags/tag95.xml" ContentType="application/vnd.openxmlformats-officedocument.presentationml.tags+xml"/>
  <Override PartName="/ppt/notesSlides/notesSlide14.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2" r:id="rId1"/>
  </p:sldMasterIdLst>
  <p:notesMasterIdLst>
    <p:notesMasterId r:id="rId74"/>
  </p:notesMasterIdLst>
  <p:sldIdLst>
    <p:sldId id="256" r:id="rId2"/>
    <p:sldId id="277" r:id="rId3"/>
    <p:sldId id="278" r:id="rId4"/>
    <p:sldId id="260" r:id="rId5"/>
    <p:sldId id="263" r:id="rId6"/>
    <p:sldId id="261" r:id="rId7"/>
    <p:sldId id="262" r:id="rId8"/>
    <p:sldId id="266" r:id="rId9"/>
    <p:sldId id="268" r:id="rId10"/>
    <p:sldId id="270" r:id="rId11"/>
    <p:sldId id="269" r:id="rId12"/>
    <p:sldId id="272" r:id="rId13"/>
    <p:sldId id="273" r:id="rId14"/>
    <p:sldId id="275" r:id="rId15"/>
    <p:sldId id="276" r:id="rId16"/>
    <p:sldId id="280" r:id="rId17"/>
    <p:sldId id="283" r:id="rId18"/>
    <p:sldId id="285" r:id="rId19"/>
    <p:sldId id="286" r:id="rId20"/>
    <p:sldId id="287" r:id="rId21"/>
    <p:sldId id="288" r:id="rId22"/>
    <p:sldId id="290" r:id="rId23"/>
    <p:sldId id="291" r:id="rId24"/>
    <p:sldId id="292" r:id="rId25"/>
    <p:sldId id="293" r:id="rId26"/>
    <p:sldId id="294" r:id="rId27"/>
    <p:sldId id="295" r:id="rId28"/>
    <p:sldId id="296" r:id="rId29"/>
    <p:sldId id="300" r:id="rId30"/>
    <p:sldId id="299" r:id="rId31"/>
    <p:sldId id="302" r:id="rId32"/>
    <p:sldId id="304" r:id="rId33"/>
    <p:sldId id="305" r:id="rId34"/>
    <p:sldId id="306" r:id="rId35"/>
    <p:sldId id="307" r:id="rId36"/>
    <p:sldId id="308" r:id="rId37"/>
    <p:sldId id="309" r:id="rId38"/>
    <p:sldId id="310" r:id="rId39"/>
    <p:sldId id="311" r:id="rId40"/>
    <p:sldId id="315" r:id="rId41"/>
    <p:sldId id="316" r:id="rId42"/>
    <p:sldId id="317" r:id="rId43"/>
    <p:sldId id="318" r:id="rId44"/>
    <p:sldId id="312" r:id="rId45"/>
    <p:sldId id="313" r:id="rId46"/>
    <p:sldId id="314" r:id="rId47"/>
    <p:sldId id="303" r:id="rId48"/>
    <p:sldId id="319" r:id="rId49"/>
    <p:sldId id="321" r:id="rId50"/>
    <p:sldId id="320" r:id="rId51"/>
    <p:sldId id="322" r:id="rId52"/>
    <p:sldId id="323" r:id="rId53"/>
    <p:sldId id="324" r:id="rId54"/>
    <p:sldId id="325" r:id="rId55"/>
    <p:sldId id="326" r:id="rId56"/>
    <p:sldId id="327" r:id="rId57"/>
    <p:sldId id="341" r:id="rId58"/>
    <p:sldId id="342" r:id="rId59"/>
    <p:sldId id="343" r:id="rId60"/>
    <p:sldId id="338" r:id="rId61"/>
    <p:sldId id="339" r:id="rId62"/>
    <p:sldId id="340" r:id="rId63"/>
    <p:sldId id="330" r:id="rId64"/>
    <p:sldId id="344" r:id="rId65"/>
    <p:sldId id="346" r:id="rId66"/>
    <p:sldId id="347" r:id="rId67"/>
    <p:sldId id="348" r:id="rId68"/>
    <p:sldId id="349" r:id="rId69"/>
    <p:sldId id="345" r:id="rId70"/>
    <p:sldId id="333" r:id="rId71"/>
    <p:sldId id="334" r:id="rId72"/>
    <p:sldId id="258" r:id="rId73"/>
  </p:sldIdLst>
  <p:sldSz cx="12192000" cy="6858000"/>
  <p:notesSz cx="6858000" cy="9144000"/>
  <p:embeddedFontLst>
    <p:embeddedFont>
      <p:font typeface="等线 Light" panose="02010600030101010101" pitchFamily="2" charset="-122"/>
      <p:regular r:id="rId75"/>
    </p:embeddedFont>
    <p:embeddedFont>
      <p:font typeface="Cambria Math" panose="02040503050406030204" pitchFamily="18" charset="0"/>
      <p:regular r:id="rId76"/>
    </p:embeddedFont>
    <p:embeddedFont>
      <p:font typeface="Poppins" panose="00000500000000000000" pitchFamily="2" charset="0"/>
      <p:regular r:id="rId77"/>
      <p:bold r:id="rId78"/>
      <p:italic r:id="rId79"/>
      <p:boldItalic r:id="rId80"/>
    </p:embeddedFont>
    <p:embeddedFont>
      <p:font typeface="等线" panose="02010600030101010101" pitchFamily="2" charset="-122"/>
      <p:regular r:id="rId81"/>
      <p:bold r:id="rId8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26BB0"/>
    <a:srgbClr val="CAEAFF"/>
    <a:srgbClr val="2FBB2E"/>
    <a:srgbClr val="E5F2D9"/>
    <a:srgbClr val="5F9D31"/>
    <a:srgbClr val="041A23"/>
    <a:srgbClr val="FFFFFF"/>
    <a:srgbClr val="DCDCDC"/>
    <a:srgbClr val="F0F0F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09" autoAdjust="0"/>
    <p:restoredTop sz="96296"/>
  </p:normalViewPr>
  <p:slideViewPr>
    <p:cSldViewPr snapToGrid="0">
      <p:cViewPr>
        <p:scale>
          <a:sx n="75" d="100"/>
          <a:sy n="75" d="100"/>
        </p:scale>
        <p:origin x="2004" y="680"/>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font" Target="fonts/font5.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6.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1.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2.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3BAC50-146F-DE45-A91E-38D1DA831CE4}" type="datetimeFigureOut">
              <a:rPr kumimoji="1" lang="zh-CN" altLang="en-US" smtClean="0"/>
              <a:t>2024/2/26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A8ECCA-4065-494D-9D33-8044BE0C0BCE}" type="slidenum">
              <a:rPr kumimoji="1" lang="zh-CN" altLang="en-US" smtClean="0"/>
              <a:t>‹#›</a:t>
            </a:fld>
            <a:endParaRPr kumimoji="1" lang="zh-CN" altLang="en-US"/>
          </a:p>
        </p:txBody>
      </p:sp>
    </p:spTree>
    <p:extLst>
      <p:ext uri="{BB962C8B-B14F-4D97-AF65-F5344CB8AC3E}">
        <p14:creationId xmlns:p14="http://schemas.microsoft.com/office/powerpoint/2010/main" val="3807381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9A8ECCA-4065-494D-9D33-8044BE0C0BCE}" type="slidenum">
              <a:rPr kumimoji="1" lang="zh-CN" altLang="en-US" smtClean="0"/>
              <a:t>8</a:t>
            </a:fld>
            <a:endParaRPr kumimoji="1" lang="zh-CN" altLang="en-US"/>
          </a:p>
        </p:txBody>
      </p:sp>
    </p:spTree>
    <p:extLst>
      <p:ext uri="{BB962C8B-B14F-4D97-AF65-F5344CB8AC3E}">
        <p14:creationId xmlns:p14="http://schemas.microsoft.com/office/powerpoint/2010/main" val="30366760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9A8ECCA-4065-494D-9D33-8044BE0C0BCE}" type="slidenum">
              <a:rPr kumimoji="1" lang="zh-CN" altLang="en-US" smtClean="0"/>
              <a:t>65</a:t>
            </a:fld>
            <a:endParaRPr kumimoji="1" lang="zh-CN" altLang="en-US"/>
          </a:p>
        </p:txBody>
      </p:sp>
    </p:spTree>
    <p:extLst>
      <p:ext uri="{BB962C8B-B14F-4D97-AF65-F5344CB8AC3E}">
        <p14:creationId xmlns:p14="http://schemas.microsoft.com/office/powerpoint/2010/main" val="2506997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9A8ECCA-4065-494D-9D33-8044BE0C0BCE}" type="slidenum">
              <a:rPr kumimoji="1" lang="zh-CN" altLang="en-US" smtClean="0"/>
              <a:t>66</a:t>
            </a:fld>
            <a:endParaRPr kumimoji="1" lang="zh-CN" altLang="en-US"/>
          </a:p>
        </p:txBody>
      </p:sp>
    </p:spTree>
    <p:extLst>
      <p:ext uri="{BB962C8B-B14F-4D97-AF65-F5344CB8AC3E}">
        <p14:creationId xmlns:p14="http://schemas.microsoft.com/office/powerpoint/2010/main" val="906783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9A8ECCA-4065-494D-9D33-8044BE0C0BCE}" type="slidenum">
              <a:rPr kumimoji="1" lang="zh-CN" altLang="en-US" smtClean="0"/>
              <a:t>67</a:t>
            </a:fld>
            <a:endParaRPr kumimoji="1" lang="zh-CN" altLang="en-US"/>
          </a:p>
        </p:txBody>
      </p:sp>
    </p:spTree>
    <p:extLst>
      <p:ext uri="{BB962C8B-B14F-4D97-AF65-F5344CB8AC3E}">
        <p14:creationId xmlns:p14="http://schemas.microsoft.com/office/powerpoint/2010/main" val="42686969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9A8ECCA-4065-494D-9D33-8044BE0C0BCE}" type="slidenum">
              <a:rPr kumimoji="1" lang="zh-CN" altLang="en-US" smtClean="0"/>
              <a:t>68</a:t>
            </a:fld>
            <a:endParaRPr kumimoji="1" lang="zh-CN" altLang="en-US"/>
          </a:p>
        </p:txBody>
      </p:sp>
    </p:spTree>
    <p:extLst>
      <p:ext uri="{BB962C8B-B14F-4D97-AF65-F5344CB8AC3E}">
        <p14:creationId xmlns:p14="http://schemas.microsoft.com/office/powerpoint/2010/main" val="24825163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9A8ECCA-4065-494D-9D33-8044BE0C0BCE}" type="slidenum">
              <a:rPr kumimoji="1" lang="zh-CN" altLang="en-US" smtClean="0"/>
              <a:t>69</a:t>
            </a:fld>
            <a:endParaRPr kumimoji="1" lang="zh-CN" altLang="en-US"/>
          </a:p>
        </p:txBody>
      </p:sp>
    </p:spTree>
    <p:extLst>
      <p:ext uri="{BB962C8B-B14F-4D97-AF65-F5344CB8AC3E}">
        <p14:creationId xmlns:p14="http://schemas.microsoft.com/office/powerpoint/2010/main" val="1108011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9A8ECCA-4065-494D-9D33-8044BE0C0BCE}" type="slidenum">
              <a:rPr kumimoji="1" lang="zh-CN" altLang="en-US" smtClean="0"/>
              <a:t>13</a:t>
            </a:fld>
            <a:endParaRPr kumimoji="1" lang="zh-CN" altLang="en-US"/>
          </a:p>
        </p:txBody>
      </p:sp>
    </p:spTree>
    <p:extLst>
      <p:ext uri="{BB962C8B-B14F-4D97-AF65-F5344CB8AC3E}">
        <p14:creationId xmlns:p14="http://schemas.microsoft.com/office/powerpoint/2010/main" val="3738501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9A8ECCA-4065-494D-9D33-8044BE0C0BCE}" type="slidenum">
              <a:rPr kumimoji="1" lang="zh-CN" altLang="en-US" smtClean="0"/>
              <a:t>14</a:t>
            </a:fld>
            <a:endParaRPr kumimoji="1" lang="zh-CN" altLang="en-US"/>
          </a:p>
        </p:txBody>
      </p:sp>
    </p:spTree>
    <p:extLst>
      <p:ext uri="{BB962C8B-B14F-4D97-AF65-F5344CB8AC3E}">
        <p14:creationId xmlns:p14="http://schemas.microsoft.com/office/powerpoint/2010/main" val="641316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9A8ECCA-4065-494D-9D33-8044BE0C0BCE}" type="slidenum">
              <a:rPr kumimoji="1" lang="zh-CN" altLang="en-US" smtClean="0"/>
              <a:t>55</a:t>
            </a:fld>
            <a:endParaRPr kumimoji="1" lang="zh-CN" altLang="en-US"/>
          </a:p>
        </p:txBody>
      </p:sp>
    </p:spTree>
    <p:extLst>
      <p:ext uri="{BB962C8B-B14F-4D97-AF65-F5344CB8AC3E}">
        <p14:creationId xmlns:p14="http://schemas.microsoft.com/office/powerpoint/2010/main" val="1196987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9A8ECCA-4065-494D-9D33-8044BE0C0BCE}" type="slidenum">
              <a:rPr kumimoji="1" lang="zh-CN" altLang="en-US" smtClean="0"/>
              <a:t>59</a:t>
            </a:fld>
            <a:endParaRPr kumimoji="1" lang="zh-CN" altLang="en-US"/>
          </a:p>
        </p:txBody>
      </p:sp>
    </p:spTree>
    <p:extLst>
      <p:ext uri="{BB962C8B-B14F-4D97-AF65-F5344CB8AC3E}">
        <p14:creationId xmlns:p14="http://schemas.microsoft.com/office/powerpoint/2010/main" val="455726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9A8ECCA-4065-494D-9D33-8044BE0C0BCE}" type="slidenum">
              <a:rPr kumimoji="1" lang="zh-CN" altLang="en-US" smtClean="0"/>
              <a:t>60</a:t>
            </a:fld>
            <a:endParaRPr kumimoji="1" lang="zh-CN" altLang="en-US"/>
          </a:p>
        </p:txBody>
      </p:sp>
    </p:spTree>
    <p:extLst>
      <p:ext uri="{BB962C8B-B14F-4D97-AF65-F5344CB8AC3E}">
        <p14:creationId xmlns:p14="http://schemas.microsoft.com/office/powerpoint/2010/main" val="324318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9A8ECCA-4065-494D-9D33-8044BE0C0BCE}" type="slidenum">
              <a:rPr kumimoji="1" lang="zh-CN" altLang="en-US" smtClean="0"/>
              <a:t>61</a:t>
            </a:fld>
            <a:endParaRPr kumimoji="1" lang="zh-CN" altLang="en-US"/>
          </a:p>
        </p:txBody>
      </p:sp>
    </p:spTree>
    <p:extLst>
      <p:ext uri="{BB962C8B-B14F-4D97-AF65-F5344CB8AC3E}">
        <p14:creationId xmlns:p14="http://schemas.microsoft.com/office/powerpoint/2010/main" val="3237837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9A8ECCA-4065-494D-9D33-8044BE0C0BCE}" type="slidenum">
              <a:rPr kumimoji="1" lang="zh-CN" altLang="en-US" smtClean="0"/>
              <a:t>63</a:t>
            </a:fld>
            <a:endParaRPr kumimoji="1" lang="zh-CN" altLang="en-US"/>
          </a:p>
        </p:txBody>
      </p:sp>
    </p:spTree>
    <p:extLst>
      <p:ext uri="{BB962C8B-B14F-4D97-AF65-F5344CB8AC3E}">
        <p14:creationId xmlns:p14="http://schemas.microsoft.com/office/powerpoint/2010/main" val="3953034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9A8ECCA-4065-494D-9D33-8044BE0C0BCE}" type="slidenum">
              <a:rPr kumimoji="1" lang="zh-CN" altLang="en-US" smtClean="0"/>
              <a:t>64</a:t>
            </a:fld>
            <a:endParaRPr kumimoji="1" lang="zh-CN" altLang="en-US"/>
          </a:p>
        </p:txBody>
      </p:sp>
    </p:spTree>
    <p:extLst>
      <p:ext uri="{BB962C8B-B14F-4D97-AF65-F5344CB8AC3E}">
        <p14:creationId xmlns:p14="http://schemas.microsoft.com/office/powerpoint/2010/main" val="3064796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slideMaster" Target="../slideMasters/slideMaster1.xml"/><Relationship Id="rId5" Type="http://schemas.openxmlformats.org/officeDocument/2006/relationships/tags" Target="../tags/tag15.xml"/><Relationship Id="rId4" Type="http://schemas.openxmlformats.org/officeDocument/2006/relationships/tags" Target="../tags/tag1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FFB501-FA13-C9DC-479E-55312528C1A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A7426C2-2F1C-4EE5-C32A-5115B98129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9BB3C26-0AF2-E0BB-16A5-139BA3C15163}"/>
              </a:ext>
            </a:extLst>
          </p:cNvPr>
          <p:cNvSpPr>
            <a:spLocks noGrp="1"/>
          </p:cNvSpPr>
          <p:nvPr>
            <p:ph type="dt" sz="half" idx="10"/>
          </p:nvPr>
        </p:nvSpPr>
        <p:spPr/>
        <p:txBody>
          <a:bodyPr/>
          <a:lstStyle/>
          <a:p>
            <a:fld id="{760FBDFE-C587-4B4C-A407-44438C67B59E}" type="datetimeFigureOut">
              <a:rPr lang="zh-CN" altLang="en-US" smtClean="0"/>
              <a:t>2024/2/26</a:t>
            </a:fld>
            <a:endParaRPr lang="zh-CN" altLang="en-US"/>
          </a:p>
        </p:txBody>
      </p:sp>
      <p:sp>
        <p:nvSpPr>
          <p:cNvPr id="5" name="页脚占位符 4">
            <a:extLst>
              <a:ext uri="{FF2B5EF4-FFF2-40B4-BE49-F238E27FC236}">
                <a16:creationId xmlns:a16="http://schemas.microsoft.com/office/drawing/2014/main" id="{CCEE33CE-5D19-E9DD-C93D-B0445FAB2F58}"/>
              </a:ext>
            </a:extLst>
          </p:cNvPr>
          <p:cNvSpPr>
            <a:spLocks noGrp="1"/>
          </p:cNvSpPr>
          <p:nvPr>
            <p:ph type="ftr" sz="quarter" idx="11"/>
          </p:nvPr>
        </p:nvSpPr>
        <p:spPr/>
        <p:txBody>
          <a:bodyPr/>
          <a:lstStyle/>
          <a:p>
            <a:endParaRPr lang="zh-CN" altLang="en-US" dirty="0"/>
          </a:p>
        </p:txBody>
      </p:sp>
      <p:sp>
        <p:nvSpPr>
          <p:cNvPr id="6" name="灯片编号占位符 5">
            <a:extLst>
              <a:ext uri="{FF2B5EF4-FFF2-40B4-BE49-F238E27FC236}">
                <a16:creationId xmlns:a16="http://schemas.microsoft.com/office/drawing/2014/main" id="{870ECC4B-E2A7-413F-E607-5C674D459A1D}"/>
              </a:ext>
            </a:extLst>
          </p:cNvPr>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extLst>
      <p:ext uri="{BB962C8B-B14F-4D97-AF65-F5344CB8AC3E}">
        <p14:creationId xmlns:p14="http://schemas.microsoft.com/office/powerpoint/2010/main" val="19363093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8E0A24-736F-951C-5356-AB1C9A44D24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5A7C9CF-C86C-26A0-B64E-EC4EF07857D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FA53F8A-6878-DD2F-28FB-D493AB34FA53}"/>
              </a:ext>
            </a:extLst>
          </p:cNvPr>
          <p:cNvSpPr>
            <a:spLocks noGrp="1"/>
          </p:cNvSpPr>
          <p:nvPr>
            <p:ph type="dt" sz="half" idx="10"/>
          </p:nvPr>
        </p:nvSpPr>
        <p:spPr/>
        <p:txBody>
          <a:bodyPr/>
          <a:lstStyle/>
          <a:p>
            <a:fld id="{760FBDFE-C587-4B4C-A407-44438C67B59E}" type="datetimeFigureOut">
              <a:rPr lang="zh-CN" altLang="en-US" smtClean="0"/>
              <a:t>2024/2/26</a:t>
            </a:fld>
            <a:endParaRPr lang="zh-CN" altLang="en-US"/>
          </a:p>
        </p:txBody>
      </p:sp>
      <p:sp>
        <p:nvSpPr>
          <p:cNvPr id="5" name="页脚占位符 4">
            <a:extLst>
              <a:ext uri="{FF2B5EF4-FFF2-40B4-BE49-F238E27FC236}">
                <a16:creationId xmlns:a16="http://schemas.microsoft.com/office/drawing/2014/main" id="{40716DC2-724D-B92F-6362-0928578A9CA8}"/>
              </a:ext>
            </a:extLst>
          </p:cNvPr>
          <p:cNvSpPr>
            <a:spLocks noGrp="1"/>
          </p:cNvSpPr>
          <p:nvPr>
            <p:ph type="ftr" sz="quarter" idx="11"/>
          </p:nvPr>
        </p:nvSpPr>
        <p:spPr/>
        <p:txBody>
          <a:bodyPr/>
          <a:lstStyle/>
          <a:p>
            <a:endParaRPr lang="zh-CN" altLang="en-US" dirty="0"/>
          </a:p>
        </p:txBody>
      </p:sp>
      <p:sp>
        <p:nvSpPr>
          <p:cNvPr id="6" name="灯片编号占位符 5">
            <a:extLst>
              <a:ext uri="{FF2B5EF4-FFF2-40B4-BE49-F238E27FC236}">
                <a16:creationId xmlns:a16="http://schemas.microsoft.com/office/drawing/2014/main" id="{379B7CE5-3E92-B917-387F-A1E43086A4EB}"/>
              </a:ext>
            </a:extLst>
          </p:cNvPr>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extLst>
      <p:ext uri="{BB962C8B-B14F-4D97-AF65-F5344CB8AC3E}">
        <p14:creationId xmlns:p14="http://schemas.microsoft.com/office/powerpoint/2010/main" val="1656063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158C75D-C9EC-F4F5-BCE8-92B418893FC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E65830E-265C-05EA-0A42-3FB5ACA1977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BD7466C-9561-834C-EDEC-EF700B555CC3}"/>
              </a:ext>
            </a:extLst>
          </p:cNvPr>
          <p:cNvSpPr>
            <a:spLocks noGrp="1"/>
          </p:cNvSpPr>
          <p:nvPr>
            <p:ph type="dt" sz="half" idx="10"/>
          </p:nvPr>
        </p:nvSpPr>
        <p:spPr/>
        <p:txBody>
          <a:bodyPr/>
          <a:lstStyle/>
          <a:p>
            <a:fld id="{760FBDFE-C587-4B4C-A407-44438C67B59E}" type="datetimeFigureOut">
              <a:rPr lang="zh-CN" altLang="en-US" smtClean="0"/>
              <a:t>2024/2/26</a:t>
            </a:fld>
            <a:endParaRPr lang="zh-CN" altLang="en-US"/>
          </a:p>
        </p:txBody>
      </p:sp>
      <p:sp>
        <p:nvSpPr>
          <p:cNvPr id="5" name="页脚占位符 4">
            <a:extLst>
              <a:ext uri="{FF2B5EF4-FFF2-40B4-BE49-F238E27FC236}">
                <a16:creationId xmlns:a16="http://schemas.microsoft.com/office/drawing/2014/main" id="{1503AE54-9C30-F44A-209A-9A50B19F201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12E5588-3C54-315B-ADAC-09D921FE4560}"/>
              </a:ext>
            </a:extLst>
          </p:cNvPr>
          <p:cNvSpPr>
            <a:spLocks noGrp="1"/>
          </p:cNvSpPr>
          <p:nvPr>
            <p:ph type="sldNum" sz="quarter" idx="12"/>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5753093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2024/2/26</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2024/2/26</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2024/2/26</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A72BBD-F0A5-67CA-4F2B-C6206CA5E34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0531F57-962E-216C-9C53-7360093352C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12E274B-EB5F-524D-FC81-FDD30EF9AA1F}"/>
              </a:ext>
            </a:extLst>
          </p:cNvPr>
          <p:cNvSpPr>
            <a:spLocks noGrp="1"/>
          </p:cNvSpPr>
          <p:nvPr>
            <p:ph type="dt" sz="half" idx="10"/>
          </p:nvPr>
        </p:nvSpPr>
        <p:spPr/>
        <p:txBody>
          <a:bodyPr/>
          <a:lstStyle/>
          <a:p>
            <a:fld id="{760FBDFE-C587-4B4C-A407-44438C67B59E}" type="datetimeFigureOut">
              <a:rPr lang="zh-CN" altLang="en-US" smtClean="0"/>
              <a:t>2024/2/26</a:t>
            </a:fld>
            <a:endParaRPr lang="zh-CN" altLang="en-US"/>
          </a:p>
        </p:txBody>
      </p:sp>
      <p:sp>
        <p:nvSpPr>
          <p:cNvPr id="5" name="页脚占位符 4">
            <a:extLst>
              <a:ext uri="{FF2B5EF4-FFF2-40B4-BE49-F238E27FC236}">
                <a16:creationId xmlns:a16="http://schemas.microsoft.com/office/drawing/2014/main" id="{AA3D4912-4BC1-26FE-3A35-1F405103326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3228CF2-7ABF-AE10-7B0C-CB93CE1B92FA}"/>
              </a:ext>
            </a:extLst>
          </p:cNvPr>
          <p:cNvSpPr>
            <a:spLocks noGrp="1"/>
          </p:cNvSpPr>
          <p:nvPr>
            <p:ph type="sldNum" sz="quarter" idx="12"/>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705775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DF6CAE-88FA-30D2-3742-A9C364CC13F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F77C884-8E12-32A3-A2FC-02DDC65991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6B130D9-E561-4185-4DF0-E075366C501D}"/>
              </a:ext>
            </a:extLst>
          </p:cNvPr>
          <p:cNvSpPr>
            <a:spLocks noGrp="1"/>
          </p:cNvSpPr>
          <p:nvPr>
            <p:ph type="dt" sz="half" idx="10"/>
          </p:nvPr>
        </p:nvSpPr>
        <p:spPr/>
        <p:txBody>
          <a:bodyPr/>
          <a:lstStyle/>
          <a:p>
            <a:fld id="{760FBDFE-C587-4B4C-A407-44438C67B59E}" type="datetimeFigureOut">
              <a:rPr lang="zh-CN" altLang="en-US" smtClean="0"/>
              <a:t>2024/2/26</a:t>
            </a:fld>
            <a:endParaRPr lang="zh-CN" altLang="en-US"/>
          </a:p>
        </p:txBody>
      </p:sp>
      <p:sp>
        <p:nvSpPr>
          <p:cNvPr id="5" name="页脚占位符 4">
            <a:extLst>
              <a:ext uri="{FF2B5EF4-FFF2-40B4-BE49-F238E27FC236}">
                <a16:creationId xmlns:a16="http://schemas.microsoft.com/office/drawing/2014/main" id="{A371E01E-859B-FAE2-B163-500FD0E9CCC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228D6BB-3F8F-830C-D8E5-6B4222E752DC}"/>
              </a:ext>
            </a:extLst>
          </p:cNvPr>
          <p:cNvSpPr>
            <a:spLocks noGrp="1"/>
          </p:cNvSpPr>
          <p:nvPr>
            <p:ph type="sldNum" sz="quarter" idx="12"/>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591328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7E6948-7E46-C547-CCC2-E5EE34AD76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8D407B-2B5A-B143-FEFF-6D5F149D92C6}"/>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A5E8802-727B-1007-92C8-36D45BF942C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5C967B0-8144-E4A9-AF66-598A1CD446E4}"/>
              </a:ext>
            </a:extLst>
          </p:cNvPr>
          <p:cNvSpPr>
            <a:spLocks noGrp="1"/>
          </p:cNvSpPr>
          <p:nvPr>
            <p:ph type="dt" sz="half" idx="10"/>
          </p:nvPr>
        </p:nvSpPr>
        <p:spPr/>
        <p:txBody>
          <a:bodyPr/>
          <a:lstStyle/>
          <a:p>
            <a:fld id="{760FBDFE-C587-4B4C-A407-44438C67B59E}" type="datetimeFigureOut">
              <a:rPr lang="zh-CN" altLang="en-US" smtClean="0"/>
              <a:t>2024/2/26</a:t>
            </a:fld>
            <a:endParaRPr lang="zh-CN" altLang="en-US"/>
          </a:p>
        </p:txBody>
      </p:sp>
      <p:sp>
        <p:nvSpPr>
          <p:cNvPr id="6" name="页脚占位符 5">
            <a:extLst>
              <a:ext uri="{FF2B5EF4-FFF2-40B4-BE49-F238E27FC236}">
                <a16:creationId xmlns:a16="http://schemas.microsoft.com/office/drawing/2014/main" id="{79DBCA60-9751-5CC6-6C12-0B0700FADFE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31DEDED-5D75-A5D0-5DC3-9008696C64B4}"/>
              </a:ext>
            </a:extLst>
          </p:cNvPr>
          <p:cNvSpPr>
            <a:spLocks noGrp="1"/>
          </p:cNvSpPr>
          <p:nvPr>
            <p:ph type="sldNum" sz="quarter" idx="12"/>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486253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EAAB8-23CE-24F0-9ECE-AB379EA9A3B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3142C89-C567-9E6B-9B61-F46922940D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1B7FDE4-6D02-0BB7-7DB0-2BCBCE90C32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4B29349-42FB-5E4C-AAE0-0C652AA64F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4C5769B-B8AC-2023-F1A6-4277F3E60E2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A3A6A5A-D103-7D21-7CDB-85684905961F}"/>
              </a:ext>
            </a:extLst>
          </p:cNvPr>
          <p:cNvSpPr>
            <a:spLocks noGrp="1"/>
          </p:cNvSpPr>
          <p:nvPr>
            <p:ph type="dt" sz="half" idx="10"/>
          </p:nvPr>
        </p:nvSpPr>
        <p:spPr/>
        <p:txBody>
          <a:bodyPr/>
          <a:lstStyle/>
          <a:p>
            <a:fld id="{760FBDFE-C587-4B4C-A407-44438C67B59E}" type="datetimeFigureOut">
              <a:rPr lang="zh-CN" altLang="en-US" smtClean="0"/>
              <a:t>2024/2/26</a:t>
            </a:fld>
            <a:endParaRPr lang="zh-CN" altLang="en-US"/>
          </a:p>
        </p:txBody>
      </p:sp>
      <p:sp>
        <p:nvSpPr>
          <p:cNvPr id="8" name="页脚占位符 7">
            <a:extLst>
              <a:ext uri="{FF2B5EF4-FFF2-40B4-BE49-F238E27FC236}">
                <a16:creationId xmlns:a16="http://schemas.microsoft.com/office/drawing/2014/main" id="{5EDA93BF-F15E-66AF-712D-728980C3747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CD35CB8-6873-A163-FE0F-05833E58ECB1}"/>
              </a:ext>
            </a:extLst>
          </p:cNvPr>
          <p:cNvSpPr>
            <a:spLocks noGrp="1"/>
          </p:cNvSpPr>
          <p:nvPr>
            <p:ph type="sldNum" sz="quarter" idx="12"/>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563264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2D7854-BC92-FCB9-3E96-83E1405243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B7FBA94-A2DC-0199-F712-D3A898971FBB}"/>
              </a:ext>
            </a:extLst>
          </p:cNvPr>
          <p:cNvSpPr>
            <a:spLocks noGrp="1"/>
          </p:cNvSpPr>
          <p:nvPr>
            <p:ph type="dt" sz="half" idx="10"/>
          </p:nvPr>
        </p:nvSpPr>
        <p:spPr/>
        <p:txBody>
          <a:bodyPr/>
          <a:lstStyle/>
          <a:p>
            <a:fld id="{760FBDFE-C587-4B4C-A407-44438C67B59E}" type="datetimeFigureOut">
              <a:rPr lang="zh-CN" altLang="en-US" smtClean="0"/>
              <a:t>2024/2/26</a:t>
            </a:fld>
            <a:endParaRPr lang="zh-CN" altLang="en-US"/>
          </a:p>
        </p:txBody>
      </p:sp>
      <p:sp>
        <p:nvSpPr>
          <p:cNvPr id="4" name="页脚占位符 3">
            <a:extLst>
              <a:ext uri="{FF2B5EF4-FFF2-40B4-BE49-F238E27FC236}">
                <a16:creationId xmlns:a16="http://schemas.microsoft.com/office/drawing/2014/main" id="{748543C4-0FD2-28AF-B96E-E35FD1000E0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AB5C968-D915-9D3D-F797-F4E36FF01D11}"/>
              </a:ext>
            </a:extLst>
          </p:cNvPr>
          <p:cNvSpPr>
            <a:spLocks noGrp="1"/>
          </p:cNvSpPr>
          <p:nvPr>
            <p:ph type="sldNum" sz="quarter" idx="12"/>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100278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B7301E7-4EC8-14D7-52AB-36218487E171}"/>
              </a:ext>
            </a:extLst>
          </p:cNvPr>
          <p:cNvSpPr>
            <a:spLocks noGrp="1"/>
          </p:cNvSpPr>
          <p:nvPr>
            <p:ph type="dt" sz="half" idx="10"/>
          </p:nvPr>
        </p:nvSpPr>
        <p:spPr/>
        <p:txBody>
          <a:bodyPr/>
          <a:lstStyle/>
          <a:p>
            <a:fld id="{760FBDFE-C587-4B4C-A407-44438C67B59E}" type="datetimeFigureOut">
              <a:rPr lang="zh-CN" altLang="en-US" smtClean="0"/>
              <a:t>2024/2/26</a:t>
            </a:fld>
            <a:endParaRPr lang="zh-CN" altLang="en-US"/>
          </a:p>
        </p:txBody>
      </p:sp>
      <p:sp>
        <p:nvSpPr>
          <p:cNvPr id="3" name="页脚占位符 2">
            <a:extLst>
              <a:ext uri="{FF2B5EF4-FFF2-40B4-BE49-F238E27FC236}">
                <a16:creationId xmlns:a16="http://schemas.microsoft.com/office/drawing/2014/main" id="{DF0E1BF3-3396-4678-262F-9D99C6832F0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F75E8AB-0E56-FA51-EA96-6CB45782A7B2}"/>
              </a:ext>
            </a:extLst>
          </p:cNvPr>
          <p:cNvSpPr>
            <a:spLocks noGrp="1"/>
          </p:cNvSpPr>
          <p:nvPr>
            <p:ph type="sldNum" sz="quarter" idx="12"/>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14159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1368F3-EC46-8718-1804-50A17EA46D6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74B2F40-A406-C0F1-6915-008BBD7285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954520-EA57-D53E-B10B-1A2F36D29B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51EDEB-1296-7B16-4007-81C741BD2226}"/>
              </a:ext>
            </a:extLst>
          </p:cNvPr>
          <p:cNvSpPr>
            <a:spLocks noGrp="1"/>
          </p:cNvSpPr>
          <p:nvPr>
            <p:ph type="dt" sz="half" idx="10"/>
          </p:nvPr>
        </p:nvSpPr>
        <p:spPr/>
        <p:txBody>
          <a:bodyPr/>
          <a:lstStyle/>
          <a:p>
            <a:fld id="{760FBDFE-C587-4B4C-A407-44438C67B59E}" type="datetimeFigureOut">
              <a:rPr lang="zh-CN" altLang="en-US" smtClean="0"/>
              <a:t>2024/2/26</a:t>
            </a:fld>
            <a:endParaRPr lang="zh-CN" altLang="en-US"/>
          </a:p>
        </p:txBody>
      </p:sp>
      <p:sp>
        <p:nvSpPr>
          <p:cNvPr id="6" name="页脚占位符 5">
            <a:extLst>
              <a:ext uri="{FF2B5EF4-FFF2-40B4-BE49-F238E27FC236}">
                <a16:creationId xmlns:a16="http://schemas.microsoft.com/office/drawing/2014/main" id="{C439F2A7-0BF0-BA5E-C013-2C2524C109AC}"/>
              </a:ext>
            </a:extLst>
          </p:cNvPr>
          <p:cNvSpPr>
            <a:spLocks noGrp="1"/>
          </p:cNvSpPr>
          <p:nvPr>
            <p:ph type="ftr" sz="quarter" idx="11"/>
          </p:nvPr>
        </p:nvSpPr>
        <p:spPr/>
        <p:txBody>
          <a:bodyPr/>
          <a:lstStyle/>
          <a:p>
            <a:endParaRPr lang="zh-CN" altLang="en-US" dirty="0"/>
          </a:p>
        </p:txBody>
      </p:sp>
      <p:sp>
        <p:nvSpPr>
          <p:cNvPr id="7" name="灯片编号占位符 6">
            <a:extLst>
              <a:ext uri="{FF2B5EF4-FFF2-40B4-BE49-F238E27FC236}">
                <a16:creationId xmlns:a16="http://schemas.microsoft.com/office/drawing/2014/main" id="{654C98F8-26AC-F8BC-F5C4-241E70E76B5E}"/>
              </a:ext>
            </a:extLst>
          </p:cNvPr>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extLst>
      <p:ext uri="{BB962C8B-B14F-4D97-AF65-F5344CB8AC3E}">
        <p14:creationId xmlns:p14="http://schemas.microsoft.com/office/powerpoint/2010/main" val="914868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BCB13F-696A-5B0F-23A8-56CED771C3C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1BD813A-383E-19EA-7C98-903D21F38B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0D872B-864E-4A89-B581-951B4E4895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D834012-9BE9-AE86-C820-60DEE5E0A72B}"/>
              </a:ext>
            </a:extLst>
          </p:cNvPr>
          <p:cNvSpPr>
            <a:spLocks noGrp="1"/>
          </p:cNvSpPr>
          <p:nvPr>
            <p:ph type="dt" sz="half" idx="10"/>
          </p:nvPr>
        </p:nvSpPr>
        <p:spPr/>
        <p:txBody>
          <a:bodyPr/>
          <a:lstStyle/>
          <a:p>
            <a:fld id="{9EFD9D74-47D9-4702-A33C-335B63B48DBF}" type="datetimeFigureOut">
              <a:rPr lang="zh-CN" altLang="en-US" smtClean="0"/>
              <a:t>2024/2/26</a:t>
            </a:fld>
            <a:endParaRPr lang="zh-CN" altLang="en-US" dirty="0"/>
          </a:p>
        </p:txBody>
      </p:sp>
      <p:sp>
        <p:nvSpPr>
          <p:cNvPr id="6" name="页脚占位符 5">
            <a:extLst>
              <a:ext uri="{FF2B5EF4-FFF2-40B4-BE49-F238E27FC236}">
                <a16:creationId xmlns:a16="http://schemas.microsoft.com/office/drawing/2014/main" id="{8D519174-5D88-40D3-1D3A-B431666A148C}"/>
              </a:ext>
            </a:extLst>
          </p:cNvPr>
          <p:cNvSpPr>
            <a:spLocks noGrp="1"/>
          </p:cNvSpPr>
          <p:nvPr>
            <p:ph type="ftr" sz="quarter" idx="11"/>
          </p:nvPr>
        </p:nvSpPr>
        <p:spPr/>
        <p:txBody>
          <a:bodyPr/>
          <a:lstStyle/>
          <a:p>
            <a:endParaRPr lang="zh-CN" altLang="en-US" dirty="0"/>
          </a:p>
        </p:txBody>
      </p:sp>
      <p:sp>
        <p:nvSpPr>
          <p:cNvPr id="7" name="灯片编号占位符 6">
            <a:extLst>
              <a:ext uri="{FF2B5EF4-FFF2-40B4-BE49-F238E27FC236}">
                <a16:creationId xmlns:a16="http://schemas.microsoft.com/office/drawing/2014/main" id="{90E3DEEE-6301-4AB5-9F92-1BBAC6B25768}"/>
              </a:ext>
            </a:extLst>
          </p:cNvPr>
          <p:cNvSpPr>
            <a:spLocks noGrp="1"/>
          </p:cNvSpPr>
          <p:nvPr>
            <p:ph type="sldNum" sz="quarter" idx="12"/>
          </p:nvPr>
        </p:nvSpPr>
        <p:spPr/>
        <p:txBody>
          <a:bodyPr/>
          <a:lstStyle/>
          <a:p>
            <a:fld id="{FABC47A4-756D-490B-A52F-7D9E2C9FC05F}" type="slidenum">
              <a:rPr lang="zh-CN" altLang="en-US" smtClean="0"/>
              <a:t>‹#›</a:t>
            </a:fld>
            <a:endParaRPr lang="zh-CN" altLang="en-US"/>
          </a:p>
        </p:txBody>
      </p:sp>
    </p:spTree>
    <p:extLst>
      <p:ext uri="{BB962C8B-B14F-4D97-AF65-F5344CB8AC3E}">
        <p14:creationId xmlns:p14="http://schemas.microsoft.com/office/powerpoint/2010/main" val="4106165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B7D2427-D31F-FEB5-65B6-5EA50A001E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62547DE-68FE-F442-F005-F5E79BB577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E7188B-7F4D-D341-4112-E47CCE3C7A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0FBDFE-C587-4B4C-A407-44438C67B59E}" type="datetimeFigureOut">
              <a:rPr lang="zh-CN" altLang="en-US" smtClean="0"/>
              <a:t>2024/2/26</a:t>
            </a:fld>
            <a:endParaRPr lang="zh-CN" altLang="en-US"/>
          </a:p>
        </p:txBody>
      </p:sp>
      <p:sp>
        <p:nvSpPr>
          <p:cNvPr id="5" name="页脚占位符 4">
            <a:extLst>
              <a:ext uri="{FF2B5EF4-FFF2-40B4-BE49-F238E27FC236}">
                <a16:creationId xmlns:a16="http://schemas.microsoft.com/office/drawing/2014/main" id="{1F0F4EFB-332A-5F3E-6537-E8A4A1FF4E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6" name="灯片编号占位符 5">
            <a:extLst>
              <a:ext uri="{FF2B5EF4-FFF2-40B4-BE49-F238E27FC236}">
                <a16:creationId xmlns:a16="http://schemas.microsoft.com/office/drawing/2014/main" id="{DC732B46-AD21-5F76-6737-BF7299749B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AE70B2-8BF9-45C0-BB95-33D1B9D3A854}" type="slidenum">
              <a:rPr lang="zh-CN" altLang="en-US" smtClean="0"/>
              <a:t>‹#›</a:t>
            </a:fld>
            <a:endParaRPr lang="zh-CN" altLang="en-US" dirty="0"/>
          </a:p>
        </p:txBody>
      </p:sp>
    </p:spTree>
    <p:extLst>
      <p:ext uri="{BB962C8B-B14F-4D97-AF65-F5344CB8AC3E}">
        <p14:creationId xmlns:p14="http://schemas.microsoft.com/office/powerpoint/2010/main" val="3382817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56" r:id="rId12"/>
    <p:sldLayoutId id="2147483658" r:id="rId13"/>
    <p:sldLayoutId id="21474836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6.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ags" Target="../tags/tag29.xml"/><Relationship Id="rId6" Type="http://schemas.openxmlformats.org/officeDocument/2006/relationships/hyperlink" Target="https://biorender.com/" TargetMode="External"/><Relationship Id="rId5" Type="http://schemas.openxmlformats.org/officeDocument/2006/relationships/image" Target="../media/image15.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hyperlink" Target="https://en.wikipedia.org/wiki/Synechococcus_elongatus" TargetMode="External"/><Relationship Id="rId3" Type="http://schemas.openxmlformats.org/officeDocument/2006/relationships/image" Target="../media/image2.jpeg"/><Relationship Id="rId7" Type="http://schemas.openxmlformats.org/officeDocument/2006/relationships/image" Target="../media/image17.jpeg"/><Relationship Id="rId2" Type="http://schemas.openxmlformats.org/officeDocument/2006/relationships/slideLayout" Target="../slideLayouts/slideLayout2.xml"/><Relationship Id="rId1" Type="http://schemas.openxmlformats.org/officeDocument/2006/relationships/tags" Target="../tags/tag30.xml"/><Relationship Id="rId6" Type="http://schemas.openxmlformats.org/officeDocument/2006/relationships/image" Target="../media/image16.jpeg"/><Relationship Id="rId5" Type="http://schemas.openxmlformats.org/officeDocument/2006/relationships/image" Target="../media/image1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ags" Target="../tags/tag31.xml"/><Relationship Id="rId5" Type="http://schemas.openxmlformats.org/officeDocument/2006/relationships/image" Target="../media/image18.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2.xml"/><Relationship Id="rId6" Type="http://schemas.openxmlformats.org/officeDocument/2006/relationships/image" Target="../media/image19.jpeg"/><Relationship Id="rId5" Type="http://schemas.openxmlformats.org/officeDocument/2006/relationships/image" Target="../media/image5.png"/><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33.xml"/><Relationship Id="rId6" Type="http://schemas.openxmlformats.org/officeDocument/2006/relationships/image" Target="../media/image21.png"/><Relationship Id="rId5" Type="http://schemas.openxmlformats.org/officeDocument/2006/relationships/image" Target="../media/image5.png"/><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4.jpg"/><Relationship Id="rId2" Type="http://schemas.openxmlformats.org/officeDocument/2006/relationships/slideLayout" Target="../slideLayouts/slideLayout2.xml"/><Relationship Id="rId1" Type="http://schemas.openxmlformats.org/officeDocument/2006/relationships/tags" Target="../tags/tag3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ags" Target="../tags/tag3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ags" Target="../tags/tag3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jpeg"/><Relationship Id="rId7"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3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5.png"/><Relationship Id="rId9"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ags" Target="../tags/tag38.xml"/><Relationship Id="rId5" Type="http://schemas.openxmlformats.org/officeDocument/2006/relationships/image" Target="../media/image30.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ags" Target="../tags/tag39.xml"/><Relationship Id="rId5" Type="http://schemas.openxmlformats.org/officeDocument/2006/relationships/image" Target="../media/image31.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ags" Target="../tags/tag40.xml"/><Relationship Id="rId5" Type="http://schemas.openxmlformats.org/officeDocument/2006/relationships/image" Target="../media/image32.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4.jpg"/><Relationship Id="rId2" Type="http://schemas.openxmlformats.org/officeDocument/2006/relationships/slideLayout" Target="../slideLayouts/slideLayout2.xml"/><Relationship Id="rId1" Type="http://schemas.openxmlformats.org/officeDocument/2006/relationships/tags" Target="../tags/tag4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4.jpg"/><Relationship Id="rId2" Type="http://schemas.openxmlformats.org/officeDocument/2006/relationships/slideLayout" Target="../slideLayouts/slideLayout2.xml"/><Relationship Id="rId1" Type="http://schemas.openxmlformats.org/officeDocument/2006/relationships/tags" Target="../tags/tag4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4.jpg"/><Relationship Id="rId2" Type="http://schemas.openxmlformats.org/officeDocument/2006/relationships/slideLayout" Target="../slideLayouts/slideLayout2.xml"/><Relationship Id="rId1" Type="http://schemas.openxmlformats.org/officeDocument/2006/relationships/tags" Target="../tags/tag4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4.jpg"/><Relationship Id="rId2" Type="http://schemas.openxmlformats.org/officeDocument/2006/relationships/slideLayout" Target="../slideLayouts/slideLayout2.xml"/><Relationship Id="rId1" Type="http://schemas.openxmlformats.org/officeDocument/2006/relationships/tags" Target="../tags/tag4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4.jpg"/><Relationship Id="rId2" Type="http://schemas.openxmlformats.org/officeDocument/2006/relationships/slideLayout" Target="../slideLayouts/slideLayout2.xml"/><Relationship Id="rId1" Type="http://schemas.openxmlformats.org/officeDocument/2006/relationships/tags" Target="../tags/tag4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4.jpg"/><Relationship Id="rId2" Type="http://schemas.openxmlformats.org/officeDocument/2006/relationships/slideLayout" Target="../slideLayouts/slideLayout2.xml"/><Relationship Id="rId1" Type="http://schemas.openxmlformats.org/officeDocument/2006/relationships/tags" Target="../tags/tag4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ags" Target="../tags/tag4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ags" Target="../tags/tag48.xml"/><Relationship Id="rId5" Type="http://schemas.openxmlformats.org/officeDocument/2006/relationships/image" Target="../media/image35.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21.xml"/><Relationship Id="rId7" Type="http://schemas.openxmlformats.org/officeDocument/2006/relationships/image" Target="../media/image3.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2.jpeg"/><Relationship Id="rId5" Type="http://schemas.openxmlformats.org/officeDocument/2006/relationships/slideLayout" Target="../slideLayouts/slideLayout7.xml"/><Relationship Id="rId4" Type="http://schemas.openxmlformats.org/officeDocument/2006/relationships/tags" Target="../tags/tag22.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ags" Target="../tags/tag49.xml"/><Relationship Id="rId5" Type="http://schemas.openxmlformats.org/officeDocument/2006/relationships/image" Target="../media/image36.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ags" Target="../tags/tag50.xml"/><Relationship Id="rId5" Type="http://schemas.openxmlformats.org/officeDocument/2006/relationships/image" Target="../media/image37.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ags" Target="../tags/tag51.xml"/><Relationship Id="rId6" Type="http://schemas.openxmlformats.org/officeDocument/2006/relationships/hyperlink" Target="https://www.alphafold.ebi.ac.uk/" TargetMode="External"/><Relationship Id="rId5" Type="http://schemas.openxmlformats.org/officeDocument/2006/relationships/image" Target="../media/image38.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8" Type="http://schemas.openxmlformats.org/officeDocument/2006/relationships/hyperlink" Target="http://www.ks.uiuc.edu/Research/vmd/" TargetMode="External"/><Relationship Id="rId3" Type="http://schemas.openxmlformats.org/officeDocument/2006/relationships/slideLayout" Target="../slideLayouts/slideLayout2.xml"/><Relationship Id="rId7" Type="http://schemas.openxmlformats.org/officeDocument/2006/relationships/image" Target="../media/image40.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image" Target="../media/image39.png"/><Relationship Id="rId5" Type="http://schemas.openxmlformats.org/officeDocument/2006/relationships/image" Target="../media/image5.png"/><Relationship Id="rId4" Type="http://schemas.openxmlformats.org/officeDocument/2006/relationships/image" Target="../media/image2.jpeg"/></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ags" Target="../tags/tag54.xml"/><Relationship Id="rId6" Type="http://schemas.openxmlformats.org/officeDocument/2006/relationships/hyperlink" Target="http://www.ks.uiuc.edu/Research/vmd/" TargetMode="External"/><Relationship Id="rId5" Type="http://schemas.openxmlformats.org/officeDocument/2006/relationships/image" Target="../media/image41.pn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ags" Target="../tags/tag55.xml"/><Relationship Id="rId5" Type="http://schemas.openxmlformats.org/officeDocument/2006/relationships/image" Target="../media/image42.png"/><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8" Type="http://schemas.openxmlformats.org/officeDocument/2006/relationships/image" Target="../media/image2.jpeg"/><Relationship Id="rId13" Type="http://schemas.openxmlformats.org/officeDocument/2006/relationships/image" Target="../media/image46.png"/><Relationship Id="rId3" Type="http://schemas.openxmlformats.org/officeDocument/2006/relationships/tags" Target="../tags/tag58.xml"/><Relationship Id="rId7" Type="http://schemas.openxmlformats.org/officeDocument/2006/relationships/slideLayout" Target="../slideLayouts/slideLayout2.xml"/><Relationship Id="rId12" Type="http://schemas.openxmlformats.org/officeDocument/2006/relationships/image" Target="../media/image45.png"/><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tags" Target="../tags/tag61.xml"/><Relationship Id="rId11" Type="http://schemas.openxmlformats.org/officeDocument/2006/relationships/image" Target="../media/image44.png"/><Relationship Id="rId5" Type="http://schemas.openxmlformats.org/officeDocument/2006/relationships/tags" Target="../tags/tag60.xml"/><Relationship Id="rId15" Type="http://schemas.openxmlformats.org/officeDocument/2006/relationships/hyperlink" Target="http://www.ks.uiuc.edu/Research/vmd/" TargetMode="External"/><Relationship Id="rId10" Type="http://schemas.openxmlformats.org/officeDocument/2006/relationships/image" Target="../media/image43.png"/><Relationship Id="rId4" Type="http://schemas.openxmlformats.org/officeDocument/2006/relationships/tags" Target="../tags/tag59.xml"/><Relationship Id="rId9" Type="http://schemas.openxmlformats.org/officeDocument/2006/relationships/image" Target="../media/image5.png"/><Relationship Id="rId1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9.sv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image" Target="../media/image48.png"/><Relationship Id="rId5" Type="http://schemas.openxmlformats.org/officeDocument/2006/relationships/image" Target="../media/image5.png"/><Relationship Id="rId4" Type="http://schemas.openxmlformats.org/officeDocument/2006/relationships/image" Target="../media/image2.jpeg"/></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ags" Target="../tags/tag64.xml"/><Relationship Id="rId5" Type="http://schemas.openxmlformats.org/officeDocument/2006/relationships/image" Target="../media/image50.png"/><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ags" Target="../tags/tag65.xml"/><Relationship Id="rId5" Type="http://schemas.openxmlformats.org/officeDocument/2006/relationships/image" Target="../media/image51.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hyperlink" Target="https://www.pexels.com/zh-cn/" TargetMode="External"/><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ags" Target="../tags/tag66.xml"/><Relationship Id="rId5" Type="http://schemas.openxmlformats.org/officeDocument/2006/relationships/image" Target="../media/image52.pn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ags" Target="../tags/tag67.xml"/><Relationship Id="rId5" Type="http://schemas.openxmlformats.org/officeDocument/2006/relationships/image" Target="../media/image52.png"/><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ags" Target="../tags/tag68.xml"/><Relationship Id="rId5" Type="http://schemas.openxmlformats.org/officeDocument/2006/relationships/image" Target="../media/image53.png"/><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ags" Target="../tags/tag69.xml"/><Relationship Id="rId5" Type="http://schemas.openxmlformats.org/officeDocument/2006/relationships/image" Target="../media/image54.png"/><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hyperlink" Target="http://bigg.ucsd.edu/" TargetMode="External"/><Relationship Id="rId2" Type="http://schemas.openxmlformats.org/officeDocument/2006/relationships/slideLayout" Target="../slideLayouts/slideLayout2.xml"/><Relationship Id="rId1" Type="http://schemas.openxmlformats.org/officeDocument/2006/relationships/tags" Target="../tags/tag70.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ags" Target="../tags/tag71.xml"/><Relationship Id="rId5" Type="http://schemas.openxmlformats.org/officeDocument/2006/relationships/image" Target="../media/image57.png"/><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ags" Target="../tags/tag72.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ags" Target="../tags/tag73.xml"/><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ags" Target="../tags/tag74.xml"/><Relationship Id="rId5" Type="http://schemas.openxmlformats.org/officeDocument/2006/relationships/image" Target="../media/image58.png"/><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ags" Target="../tags/tag75.xml"/><Relationship Id="rId6" Type="http://schemas.openxmlformats.org/officeDocument/2006/relationships/hyperlink" Target="https://apod.nasa.gov/apod/ap220213.html" TargetMode="External"/><Relationship Id="rId5" Type="http://schemas.openxmlformats.org/officeDocument/2006/relationships/image" Target="../media/image7.jpe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hyperlink" Target="https://apod.nasa.gov/apod/ap220213.html" TargetMode="External"/><Relationship Id="rId5" Type="http://schemas.openxmlformats.org/officeDocument/2006/relationships/image" Target="../media/image7.jpe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ags" Target="../tags/tag76.xml"/><Relationship Id="rId5" Type="http://schemas.openxmlformats.org/officeDocument/2006/relationships/image" Target="../media/image59.png"/><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ags" Target="../tags/tag77.xml"/><Relationship Id="rId5" Type="http://schemas.openxmlformats.org/officeDocument/2006/relationships/image" Target="../media/image60.jpg"/><Relationship Id="rId4" Type="http://schemas.openxmlformats.org/officeDocument/2006/relationships/image" Target="../media/image5.png"/></Relationships>
</file>

<file path=ppt/slides/_rels/slide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ags" Target="../tags/tag78.xml"/><Relationship Id="rId5" Type="http://schemas.openxmlformats.org/officeDocument/2006/relationships/image" Target="../media/image61.png"/><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ags" Target="../tags/tag79.xml"/><Relationship Id="rId5" Type="http://schemas.openxmlformats.org/officeDocument/2006/relationships/image" Target="../media/image62.png"/><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ags" Target="../tags/tag80.xml"/><Relationship Id="rId5" Type="http://schemas.openxmlformats.org/officeDocument/2006/relationships/image" Target="../media/image63.png"/><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81.xml"/><Relationship Id="rId6" Type="http://schemas.openxmlformats.org/officeDocument/2006/relationships/image" Target="../media/image64.png"/><Relationship Id="rId5" Type="http://schemas.openxmlformats.org/officeDocument/2006/relationships/image" Target="../media/image5.png"/><Relationship Id="rId4" Type="http://schemas.openxmlformats.org/officeDocument/2006/relationships/image" Target="../media/image2.jpeg"/></Relationships>
</file>

<file path=ppt/slides/_rels/slide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ags" Target="../tags/tag82.xml"/><Relationship Id="rId6" Type="http://schemas.openxmlformats.org/officeDocument/2006/relationships/image" Target="../media/image65.png"/><Relationship Id="rId5" Type="http://schemas.openxmlformats.org/officeDocument/2006/relationships/image" Target="../media/image24.jpg"/><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ags" Target="../tags/tag83.xml"/><Relationship Id="rId6" Type="http://schemas.openxmlformats.org/officeDocument/2006/relationships/image" Target="../media/image65.png"/><Relationship Id="rId5" Type="http://schemas.openxmlformats.org/officeDocument/2006/relationships/image" Target="../media/image24.jpg"/><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ags" Target="../tags/tag84.xml"/><Relationship Id="rId6" Type="http://schemas.openxmlformats.org/officeDocument/2006/relationships/image" Target="../media/image65.png"/><Relationship Id="rId5" Type="http://schemas.openxmlformats.org/officeDocument/2006/relationships/image" Target="../media/image24.jpg"/><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notesSlide" Target="../notesSlides/notesSlide5.xml"/><Relationship Id="rId7" Type="http://schemas.openxmlformats.org/officeDocument/2006/relationships/image" Target="../media/image67.png"/><Relationship Id="rId2" Type="http://schemas.openxmlformats.org/officeDocument/2006/relationships/slideLayout" Target="../slideLayouts/slideLayout2.xml"/><Relationship Id="rId1" Type="http://schemas.openxmlformats.org/officeDocument/2006/relationships/tags" Target="../tags/tag85.xml"/><Relationship Id="rId6" Type="http://schemas.openxmlformats.org/officeDocument/2006/relationships/image" Target="../media/image66.png"/><Relationship Id="rId5" Type="http://schemas.openxmlformats.org/officeDocument/2006/relationships/image" Target="../media/image5.png"/><Relationship Id="rId10" Type="http://schemas.openxmlformats.org/officeDocument/2006/relationships/image" Target="../media/image24.jpg"/><Relationship Id="rId4" Type="http://schemas.openxmlformats.org/officeDocument/2006/relationships/image" Target="../media/image2.jpeg"/><Relationship Id="rId9" Type="http://schemas.openxmlformats.org/officeDocument/2006/relationships/image" Target="../media/image69.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hyperlink" Target="https://www.pexels.com/zh-cn/" TargetMode="External"/><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notesSlide" Target="../notesSlides/notesSlide6.xml"/><Relationship Id="rId7" Type="http://schemas.openxmlformats.org/officeDocument/2006/relationships/image" Target="../media/image67.png"/><Relationship Id="rId2" Type="http://schemas.openxmlformats.org/officeDocument/2006/relationships/slideLayout" Target="../slideLayouts/slideLayout2.xml"/><Relationship Id="rId1" Type="http://schemas.openxmlformats.org/officeDocument/2006/relationships/tags" Target="../tags/tag86.xml"/><Relationship Id="rId6" Type="http://schemas.openxmlformats.org/officeDocument/2006/relationships/image" Target="../media/image66.png"/><Relationship Id="rId5" Type="http://schemas.openxmlformats.org/officeDocument/2006/relationships/image" Target="../media/image5.png"/><Relationship Id="rId10" Type="http://schemas.openxmlformats.org/officeDocument/2006/relationships/image" Target="../media/image24.jpg"/><Relationship Id="rId4" Type="http://schemas.openxmlformats.org/officeDocument/2006/relationships/image" Target="../media/image2.jpeg"/><Relationship Id="rId9" Type="http://schemas.openxmlformats.org/officeDocument/2006/relationships/image" Target="../media/image69.png"/></Relationships>
</file>

<file path=ppt/slides/_rels/slide6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notesSlide" Target="../notesSlides/notesSlide7.xml"/><Relationship Id="rId7" Type="http://schemas.openxmlformats.org/officeDocument/2006/relationships/image" Target="../media/image67.png"/><Relationship Id="rId2" Type="http://schemas.openxmlformats.org/officeDocument/2006/relationships/slideLayout" Target="../slideLayouts/slideLayout2.xml"/><Relationship Id="rId1" Type="http://schemas.openxmlformats.org/officeDocument/2006/relationships/tags" Target="../tags/tag87.xml"/><Relationship Id="rId6" Type="http://schemas.openxmlformats.org/officeDocument/2006/relationships/image" Target="../media/image66.png"/><Relationship Id="rId5" Type="http://schemas.openxmlformats.org/officeDocument/2006/relationships/image" Target="../media/image5.png"/><Relationship Id="rId10" Type="http://schemas.openxmlformats.org/officeDocument/2006/relationships/image" Target="../media/image24.jpg"/><Relationship Id="rId4" Type="http://schemas.openxmlformats.org/officeDocument/2006/relationships/image" Target="../media/image2.jpeg"/><Relationship Id="rId9" Type="http://schemas.openxmlformats.org/officeDocument/2006/relationships/image" Target="../media/image69.png"/></Relationships>
</file>

<file path=ppt/slides/_rels/slide6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ags" Target="../tags/tag88.xml"/><Relationship Id="rId4" Type="http://schemas.openxmlformats.org/officeDocument/2006/relationships/image" Target="../media/image5.png"/></Relationships>
</file>

<file path=ppt/slides/_rels/slide63.xml.rels><?xml version="1.0" encoding="UTF-8" standalone="yes"?>
<Relationships xmlns="http://schemas.openxmlformats.org/package/2006/relationships"><Relationship Id="rId8" Type="http://schemas.openxmlformats.org/officeDocument/2006/relationships/image" Target="../media/image72.jpeg"/><Relationship Id="rId13" Type="http://schemas.openxmlformats.org/officeDocument/2006/relationships/image" Target="../media/image76.png"/><Relationship Id="rId3" Type="http://schemas.openxmlformats.org/officeDocument/2006/relationships/notesSlide" Target="../notesSlides/notesSlide8.xml"/><Relationship Id="rId7" Type="http://schemas.openxmlformats.org/officeDocument/2006/relationships/image" Target="../media/image71.jpg"/><Relationship Id="rId12" Type="http://schemas.openxmlformats.org/officeDocument/2006/relationships/image" Target="../media/image24.jpg"/><Relationship Id="rId2" Type="http://schemas.openxmlformats.org/officeDocument/2006/relationships/slideLayout" Target="../slideLayouts/slideLayout2.xml"/><Relationship Id="rId1" Type="http://schemas.openxmlformats.org/officeDocument/2006/relationships/tags" Target="../tags/tag89.xml"/><Relationship Id="rId6" Type="http://schemas.openxmlformats.org/officeDocument/2006/relationships/image" Target="../media/image70.jpeg"/><Relationship Id="rId11" Type="http://schemas.openxmlformats.org/officeDocument/2006/relationships/image" Target="../media/image75.jpg"/><Relationship Id="rId5" Type="http://schemas.openxmlformats.org/officeDocument/2006/relationships/image" Target="../media/image5.png"/><Relationship Id="rId10" Type="http://schemas.openxmlformats.org/officeDocument/2006/relationships/image" Target="../media/image74.jpeg"/><Relationship Id="rId4" Type="http://schemas.openxmlformats.org/officeDocument/2006/relationships/image" Target="../media/image2.jpeg"/><Relationship Id="rId9" Type="http://schemas.openxmlformats.org/officeDocument/2006/relationships/image" Target="../media/image73.jpeg"/></Relationships>
</file>

<file path=ppt/slides/_rels/slide64.xml.rels><?xml version="1.0" encoding="UTF-8" standalone="yes"?>
<Relationships xmlns="http://schemas.openxmlformats.org/package/2006/relationships"><Relationship Id="rId8" Type="http://schemas.openxmlformats.org/officeDocument/2006/relationships/image" Target="../media/image72.jpeg"/><Relationship Id="rId13" Type="http://schemas.openxmlformats.org/officeDocument/2006/relationships/image" Target="../media/image76.png"/><Relationship Id="rId3" Type="http://schemas.openxmlformats.org/officeDocument/2006/relationships/notesSlide" Target="../notesSlides/notesSlide9.xml"/><Relationship Id="rId7" Type="http://schemas.openxmlformats.org/officeDocument/2006/relationships/image" Target="../media/image71.jpg"/><Relationship Id="rId12" Type="http://schemas.openxmlformats.org/officeDocument/2006/relationships/image" Target="../media/image24.jpg"/><Relationship Id="rId2" Type="http://schemas.openxmlformats.org/officeDocument/2006/relationships/slideLayout" Target="../slideLayouts/slideLayout2.xml"/><Relationship Id="rId1" Type="http://schemas.openxmlformats.org/officeDocument/2006/relationships/tags" Target="../tags/tag90.xml"/><Relationship Id="rId6" Type="http://schemas.openxmlformats.org/officeDocument/2006/relationships/image" Target="../media/image70.jpeg"/><Relationship Id="rId11" Type="http://schemas.openxmlformats.org/officeDocument/2006/relationships/image" Target="../media/image75.jpg"/><Relationship Id="rId5" Type="http://schemas.openxmlformats.org/officeDocument/2006/relationships/image" Target="../media/image5.png"/><Relationship Id="rId10" Type="http://schemas.openxmlformats.org/officeDocument/2006/relationships/image" Target="../media/image74.jpeg"/><Relationship Id="rId4" Type="http://schemas.openxmlformats.org/officeDocument/2006/relationships/image" Target="../media/image2.jpeg"/><Relationship Id="rId9" Type="http://schemas.openxmlformats.org/officeDocument/2006/relationships/image" Target="../media/image73.jpeg"/></Relationships>
</file>

<file path=ppt/slides/_rels/slide65.xml.rels><?xml version="1.0" encoding="UTF-8" standalone="yes"?>
<Relationships xmlns="http://schemas.openxmlformats.org/package/2006/relationships"><Relationship Id="rId8" Type="http://schemas.openxmlformats.org/officeDocument/2006/relationships/image" Target="../media/image72.jpeg"/><Relationship Id="rId13" Type="http://schemas.openxmlformats.org/officeDocument/2006/relationships/image" Target="../media/image76.png"/><Relationship Id="rId3" Type="http://schemas.openxmlformats.org/officeDocument/2006/relationships/notesSlide" Target="../notesSlides/notesSlide10.xml"/><Relationship Id="rId7" Type="http://schemas.openxmlformats.org/officeDocument/2006/relationships/image" Target="../media/image71.jpg"/><Relationship Id="rId12" Type="http://schemas.openxmlformats.org/officeDocument/2006/relationships/image" Target="../media/image24.jpg"/><Relationship Id="rId2" Type="http://schemas.openxmlformats.org/officeDocument/2006/relationships/slideLayout" Target="../slideLayouts/slideLayout2.xml"/><Relationship Id="rId1" Type="http://schemas.openxmlformats.org/officeDocument/2006/relationships/tags" Target="../tags/tag91.xml"/><Relationship Id="rId6" Type="http://schemas.openxmlformats.org/officeDocument/2006/relationships/image" Target="../media/image70.jpeg"/><Relationship Id="rId11" Type="http://schemas.openxmlformats.org/officeDocument/2006/relationships/image" Target="../media/image75.jpg"/><Relationship Id="rId5" Type="http://schemas.openxmlformats.org/officeDocument/2006/relationships/image" Target="../media/image5.png"/><Relationship Id="rId10" Type="http://schemas.openxmlformats.org/officeDocument/2006/relationships/image" Target="../media/image74.jpeg"/><Relationship Id="rId4" Type="http://schemas.openxmlformats.org/officeDocument/2006/relationships/image" Target="../media/image2.jpeg"/><Relationship Id="rId9" Type="http://schemas.openxmlformats.org/officeDocument/2006/relationships/image" Target="../media/image73.jpeg"/></Relationships>
</file>

<file path=ppt/slides/_rels/slide66.xml.rels><?xml version="1.0" encoding="UTF-8" standalone="yes"?>
<Relationships xmlns="http://schemas.openxmlformats.org/package/2006/relationships"><Relationship Id="rId8" Type="http://schemas.openxmlformats.org/officeDocument/2006/relationships/image" Target="../media/image72.jpeg"/><Relationship Id="rId13" Type="http://schemas.openxmlformats.org/officeDocument/2006/relationships/image" Target="../media/image76.png"/><Relationship Id="rId3" Type="http://schemas.openxmlformats.org/officeDocument/2006/relationships/notesSlide" Target="../notesSlides/notesSlide11.xml"/><Relationship Id="rId7" Type="http://schemas.openxmlformats.org/officeDocument/2006/relationships/image" Target="../media/image71.jpg"/><Relationship Id="rId12" Type="http://schemas.openxmlformats.org/officeDocument/2006/relationships/image" Target="../media/image24.jpg"/><Relationship Id="rId2" Type="http://schemas.openxmlformats.org/officeDocument/2006/relationships/slideLayout" Target="../slideLayouts/slideLayout2.xml"/><Relationship Id="rId1" Type="http://schemas.openxmlformats.org/officeDocument/2006/relationships/tags" Target="../tags/tag92.xml"/><Relationship Id="rId6" Type="http://schemas.openxmlformats.org/officeDocument/2006/relationships/image" Target="../media/image70.jpeg"/><Relationship Id="rId11" Type="http://schemas.openxmlformats.org/officeDocument/2006/relationships/image" Target="../media/image75.jpg"/><Relationship Id="rId5" Type="http://schemas.openxmlformats.org/officeDocument/2006/relationships/image" Target="../media/image5.png"/><Relationship Id="rId10" Type="http://schemas.openxmlformats.org/officeDocument/2006/relationships/image" Target="../media/image74.jpeg"/><Relationship Id="rId4" Type="http://schemas.openxmlformats.org/officeDocument/2006/relationships/image" Target="../media/image2.jpeg"/><Relationship Id="rId9" Type="http://schemas.openxmlformats.org/officeDocument/2006/relationships/image" Target="../media/image73.jpeg"/></Relationships>
</file>

<file path=ppt/slides/_rels/slide67.xml.rels><?xml version="1.0" encoding="UTF-8" standalone="yes"?>
<Relationships xmlns="http://schemas.openxmlformats.org/package/2006/relationships"><Relationship Id="rId8" Type="http://schemas.openxmlformats.org/officeDocument/2006/relationships/image" Target="../media/image72.jpeg"/><Relationship Id="rId13" Type="http://schemas.openxmlformats.org/officeDocument/2006/relationships/image" Target="../media/image76.png"/><Relationship Id="rId3" Type="http://schemas.openxmlformats.org/officeDocument/2006/relationships/notesSlide" Target="../notesSlides/notesSlide12.xml"/><Relationship Id="rId7" Type="http://schemas.openxmlformats.org/officeDocument/2006/relationships/image" Target="../media/image71.jpg"/><Relationship Id="rId12" Type="http://schemas.openxmlformats.org/officeDocument/2006/relationships/image" Target="../media/image24.jpg"/><Relationship Id="rId2" Type="http://schemas.openxmlformats.org/officeDocument/2006/relationships/slideLayout" Target="../slideLayouts/slideLayout2.xml"/><Relationship Id="rId1" Type="http://schemas.openxmlformats.org/officeDocument/2006/relationships/tags" Target="../tags/tag93.xml"/><Relationship Id="rId6" Type="http://schemas.openxmlformats.org/officeDocument/2006/relationships/image" Target="../media/image70.jpeg"/><Relationship Id="rId11" Type="http://schemas.openxmlformats.org/officeDocument/2006/relationships/image" Target="../media/image75.jpg"/><Relationship Id="rId5" Type="http://schemas.openxmlformats.org/officeDocument/2006/relationships/image" Target="../media/image5.png"/><Relationship Id="rId10" Type="http://schemas.openxmlformats.org/officeDocument/2006/relationships/image" Target="../media/image74.jpeg"/><Relationship Id="rId4" Type="http://schemas.openxmlformats.org/officeDocument/2006/relationships/image" Target="../media/image2.jpeg"/><Relationship Id="rId9" Type="http://schemas.openxmlformats.org/officeDocument/2006/relationships/image" Target="../media/image73.jpeg"/></Relationships>
</file>

<file path=ppt/slides/_rels/slide68.xml.rels><?xml version="1.0" encoding="UTF-8" standalone="yes"?>
<Relationships xmlns="http://schemas.openxmlformats.org/package/2006/relationships"><Relationship Id="rId8" Type="http://schemas.openxmlformats.org/officeDocument/2006/relationships/image" Target="../media/image72.jpeg"/><Relationship Id="rId13" Type="http://schemas.openxmlformats.org/officeDocument/2006/relationships/image" Target="../media/image76.png"/><Relationship Id="rId3" Type="http://schemas.openxmlformats.org/officeDocument/2006/relationships/notesSlide" Target="../notesSlides/notesSlide13.xml"/><Relationship Id="rId7" Type="http://schemas.openxmlformats.org/officeDocument/2006/relationships/image" Target="../media/image71.jpg"/><Relationship Id="rId12" Type="http://schemas.openxmlformats.org/officeDocument/2006/relationships/image" Target="../media/image24.jpg"/><Relationship Id="rId2" Type="http://schemas.openxmlformats.org/officeDocument/2006/relationships/slideLayout" Target="../slideLayouts/slideLayout2.xml"/><Relationship Id="rId1" Type="http://schemas.openxmlformats.org/officeDocument/2006/relationships/tags" Target="../tags/tag94.xml"/><Relationship Id="rId6" Type="http://schemas.openxmlformats.org/officeDocument/2006/relationships/image" Target="../media/image70.jpeg"/><Relationship Id="rId11" Type="http://schemas.openxmlformats.org/officeDocument/2006/relationships/image" Target="../media/image75.jpg"/><Relationship Id="rId5" Type="http://schemas.openxmlformats.org/officeDocument/2006/relationships/image" Target="../media/image5.png"/><Relationship Id="rId10" Type="http://schemas.openxmlformats.org/officeDocument/2006/relationships/image" Target="../media/image74.jpeg"/><Relationship Id="rId4" Type="http://schemas.openxmlformats.org/officeDocument/2006/relationships/image" Target="../media/image2.jpeg"/><Relationship Id="rId9" Type="http://schemas.openxmlformats.org/officeDocument/2006/relationships/image" Target="../media/image73.jpeg"/></Relationships>
</file>

<file path=ppt/slides/_rels/slide69.xml.rels><?xml version="1.0" encoding="UTF-8" standalone="yes"?>
<Relationships xmlns="http://schemas.openxmlformats.org/package/2006/relationships"><Relationship Id="rId8" Type="http://schemas.openxmlformats.org/officeDocument/2006/relationships/image" Target="../media/image72.jpeg"/><Relationship Id="rId13" Type="http://schemas.openxmlformats.org/officeDocument/2006/relationships/image" Target="../media/image76.png"/><Relationship Id="rId3" Type="http://schemas.openxmlformats.org/officeDocument/2006/relationships/notesSlide" Target="../notesSlides/notesSlide14.xml"/><Relationship Id="rId7" Type="http://schemas.openxmlformats.org/officeDocument/2006/relationships/image" Target="../media/image71.jpg"/><Relationship Id="rId12" Type="http://schemas.openxmlformats.org/officeDocument/2006/relationships/image" Target="../media/image24.jpg"/><Relationship Id="rId2" Type="http://schemas.openxmlformats.org/officeDocument/2006/relationships/slideLayout" Target="../slideLayouts/slideLayout2.xml"/><Relationship Id="rId1" Type="http://schemas.openxmlformats.org/officeDocument/2006/relationships/tags" Target="../tags/tag95.xml"/><Relationship Id="rId6" Type="http://schemas.openxmlformats.org/officeDocument/2006/relationships/image" Target="../media/image70.jpeg"/><Relationship Id="rId11" Type="http://schemas.openxmlformats.org/officeDocument/2006/relationships/image" Target="../media/image75.jpg"/><Relationship Id="rId5" Type="http://schemas.openxmlformats.org/officeDocument/2006/relationships/image" Target="../media/image5.png"/><Relationship Id="rId10" Type="http://schemas.openxmlformats.org/officeDocument/2006/relationships/image" Target="../media/image74.jpeg"/><Relationship Id="rId4" Type="http://schemas.openxmlformats.org/officeDocument/2006/relationships/image" Target="../media/image2.jpeg"/><Relationship Id="rId9" Type="http://schemas.openxmlformats.org/officeDocument/2006/relationships/image" Target="../media/image73.jpe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hyperlink" Target="https://www.velab.net/" TargetMode="External"/><Relationship Id="rId5" Type="http://schemas.openxmlformats.org/officeDocument/2006/relationships/image" Target="../media/image10.pn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ags" Target="../tags/tag96.xml"/><Relationship Id="rId4" Type="http://schemas.openxmlformats.org/officeDocument/2006/relationships/image" Target="../media/image5.png"/></Relationships>
</file>

<file path=ppt/slides/_rels/slide7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ags" Target="../tags/tag97.xml"/><Relationship Id="rId4" Type="http://schemas.openxmlformats.org/officeDocument/2006/relationships/image" Target="../media/image5.png"/></Relationships>
</file>

<file path=ppt/slides/_rels/slide7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ags" Target="../tags/tag98.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7.xml"/><Relationship Id="rId6" Type="http://schemas.openxmlformats.org/officeDocument/2006/relationships/image" Target="../media/image11.png"/><Relationship Id="rId5" Type="http://schemas.openxmlformats.org/officeDocument/2006/relationships/image" Target="../media/image5.png"/><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2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A3DACAC6-04C2-AE77-0874-1A7D2313CCDD}"/>
              </a:ext>
            </a:extLst>
          </p:cNvPr>
          <p:cNvGrpSpPr/>
          <p:nvPr/>
        </p:nvGrpSpPr>
        <p:grpSpPr>
          <a:xfrm>
            <a:off x="-965200" y="0"/>
            <a:ext cx="14640560" cy="6870700"/>
            <a:chOff x="-965200" y="0"/>
            <a:chExt cx="14640560" cy="6870700"/>
          </a:xfrm>
        </p:grpSpPr>
        <p:pic>
          <p:nvPicPr>
            <p:cNvPr id="2" name="图片 1">
              <a:extLst>
                <a:ext uri="{FF2B5EF4-FFF2-40B4-BE49-F238E27FC236}">
                  <a16:creationId xmlns:a16="http://schemas.microsoft.com/office/drawing/2014/main" id="{0891AC6D-1A1E-9E33-B78D-19F8E62979DB}"/>
                </a:ext>
              </a:extLst>
            </p:cNvPr>
            <p:cNvPicPr>
              <a:picLocks noChangeAspect="1"/>
            </p:cNvPicPr>
            <p:nvPr/>
          </p:nvPicPr>
          <p:blipFill>
            <a:blip r:embed="rId3"/>
            <a:stretch>
              <a:fillRect/>
            </a:stretch>
          </p:blipFill>
          <p:spPr>
            <a:xfrm>
              <a:off x="751840" y="0"/>
              <a:ext cx="10993120" cy="6870700"/>
            </a:xfrm>
            <a:prstGeom prst="rect">
              <a:avLst/>
            </a:prstGeom>
          </p:spPr>
        </p:pic>
        <p:sp>
          <p:nvSpPr>
            <p:cNvPr id="3" name="矩形 2">
              <a:extLst>
                <a:ext uri="{FF2B5EF4-FFF2-40B4-BE49-F238E27FC236}">
                  <a16:creationId xmlns:a16="http://schemas.microsoft.com/office/drawing/2014/main" id="{ECEFD8C9-F9BD-C7D7-8702-CE9AC18CC3C0}"/>
                </a:ext>
              </a:extLst>
            </p:cNvPr>
            <p:cNvSpPr/>
            <p:nvPr/>
          </p:nvSpPr>
          <p:spPr>
            <a:xfrm>
              <a:off x="-965200" y="0"/>
              <a:ext cx="1930400" cy="6870700"/>
            </a:xfrm>
            <a:prstGeom prst="rect">
              <a:avLst/>
            </a:prstGeom>
            <a:solidFill>
              <a:srgbClr val="CAEA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a:extLst>
                <a:ext uri="{FF2B5EF4-FFF2-40B4-BE49-F238E27FC236}">
                  <a16:creationId xmlns:a16="http://schemas.microsoft.com/office/drawing/2014/main" id="{A8D11E35-804D-5B48-8B36-A07290720BDC}"/>
                </a:ext>
              </a:extLst>
            </p:cNvPr>
            <p:cNvSpPr/>
            <p:nvPr/>
          </p:nvSpPr>
          <p:spPr>
            <a:xfrm>
              <a:off x="11744960" y="0"/>
              <a:ext cx="1930400" cy="6870700"/>
            </a:xfrm>
            <a:prstGeom prst="rect">
              <a:avLst/>
            </a:prstGeom>
            <a:solidFill>
              <a:srgbClr val="626B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微信图片_20240225090606">
            <a:extLst>
              <a:ext uri="{FF2B5EF4-FFF2-40B4-BE49-F238E27FC236}">
                <a16:creationId xmlns:a16="http://schemas.microsoft.com/office/drawing/2014/main" id="{76D3C218-3AB2-A09F-C423-1D9D5C51BCB8}"/>
              </a:ext>
            </a:extLst>
          </p:cNvPr>
          <p:cNvPicPr>
            <a:picLocks noChangeAspect="1"/>
          </p:cNvPicPr>
          <p:nvPr/>
        </p:nvPicPr>
        <p:blipFill rotWithShape="1">
          <a:blip r:embed="rId3">
            <a:alphaModFix/>
          </a:blip>
          <a:srcRect t="2415" r="9227" b="24893"/>
          <a:stretch/>
        </p:blipFill>
        <p:spPr>
          <a:xfrm>
            <a:off x="-132209" y="0"/>
            <a:ext cx="12324209" cy="6859422"/>
          </a:xfrm>
          <a:prstGeom prst="rect">
            <a:avLst/>
          </a:prstGeom>
          <a:effectLst>
            <a:reflection endPos="0" dist="50800" dir="5400000" sy="-100000" algn="bl" rotWithShape="0"/>
          </a:effectLst>
        </p:spPr>
      </p:pic>
      <p:pic>
        <p:nvPicPr>
          <p:cNvPr id="3" name="图片 2">
            <a:extLst>
              <a:ext uri="{FF2B5EF4-FFF2-40B4-BE49-F238E27FC236}">
                <a16:creationId xmlns:a16="http://schemas.microsoft.com/office/drawing/2014/main" id="{CC02B919-5051-9558-F6DB-2FDBB2575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1390" y="-119262"/>
            <a:ext cx="18321807" cy="1048608"/>
          </a:xfrm>
          <a:prstGeom prst="rect">
            <a:avLst/>
          </a:prstGeom>
        </p:spPr>
      </p:pic>
      <p:sp>
        <p:nvSpPr>
          <p:cNvPr id="6" name="文本框 5">
            <a:extLst>
              <a:ext uri="{FF2B5EF4-FFF2-40B4-BE49-F238E27FC236}">
                <a16:creationId xmlns:a16="http://schemas.microsoft.com/office/drawing/2014/main" id="{1EF00ABC-262A-9B22-3B32-0B730ABAC682}"/>
              </a:ext>
            </a:extLst>
          </p:cNvPr>
          <p:cNvSpPr txBox="1"/>
          <p:nvPr/>
        </p:nvSpPr>
        <p:spPr>
          <a:xfrm>
            <a:off x="611164" y="-76401"/>
            <a:ext cx="4075155" cy="707886"/>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Design: Overview</a:t>
            </a:r>
            <a:endParaRPr kumimoji="1" lang="zh-CN" altLang="en-US" sz="4000" b="1"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39C88F3E-C6E5-AF7D-1B1F-26AAD4BA7700}"/>
              </a:ext>
            </a:extLst>
          </p:cNvPr>
          <p:cNvSpPr txBox="1"/>
          <p:nvPr/>
        </p:nvSpPr>
        <p:spPr>
          <a:xfrm>
            <a:off x="218530" y="929346"/>
            <a:ext cx="12361095" cy="584775"/>
          </a:xfrm>
          <a:prstGeom prst="rect">
            <a:avLst/>
          </a:prstGeom>
          <a:noFill/>
        </p:spPr>
        <p:txBody>
          <a:bodyPr wrap="square">
            <a:spAutoFit/>
          </a:bodyPr>
          <a:lstStyle/>
          <a:p>
            <a:r>
              <a:rPr lang="en-US" altLang="zh-CN" sz="3200" b="1" i="0" u="none" strike="noStrike" dirty="0">
                <a:solidFill>
                  <a:srgbClr val="2FBB2E"/>
                </a:solidFill>
                <a:effectLst/>
                <a:latin typeface="Times New Roman" panose="02020603050405020304" pitchFamily="18" charset="0"/>
                <a:cs typeface="Times New Roman" panose="02020603050405020304" pitchFamily="18" charset="0"/>
              </a:rPr>
              <a:t>CYSL</a:t>
            </a:r>
            <a:r>
              <a:rPr lang="en-US" altLang="zh-CN" sz="2800" i="0" u="none" strike="noStrike" dirty="0">
                <a:solidFill>
                  <a:srgbClr val="000000"/>
                </a:solidFill>
                <a:effectLst/>
                <a:latin typeface="Times New Roman" panose="02020603050405020304" pitchFamily="18" charset="0"/>
                <a:cs typeface="Times New Roman" panose="02020603050405020304" pitchFamily="18" charset="0"/>
              </a:rPr>
              <a:t>: </a:t>
            </a:r>
            <a:r>
              <a:rPr lang="en-US" altLang="zh-CN" sz="2800" i="0" u="sng" dirty="0">
                <a:solidFill>
                  <a:srgbClr val="2EBB2E"/>
                </a:solidFill>
                <a:effectLst/>
                <a:latin typeface="Times New Roman" panose="02020603050405020304" pitchFamily="18" charset="0"/>
                <a:cs typeface="Times New Roman" panose="02020603050405020304" pitchFamily="18" charset="0"/>
              </a:rPr>
              <a:t>C</a:t>
            </a:r>
            <a:r>
              <a:rPr lang="en-US" altLang="zh-CN" sz="2800" i="0" u="none" strike="noStrike" dirty="0">
                <a:solidFill>
                  <a:srgbClr val="000000"/>
                </a:solidFill>
                <a:effectLst/>
                <a:latin typeface="Times New Roman" panose="02020603050405020304" pitchFamily="18" charset="0"/>
                <a:cs typeface="Times New Roman" panose="02020603050405020304" pitchFamily="18" charset="0"/>
              </a:rPr>
              <a:t>yanophyta-</a:t>
            </a:r>
            <a:r>
              <a:rPr lang="en-US" altLang="zh-CN" sz="2800" i="0" u="sng" dirty="0">
                <a:solidFill>
                  <a:srgbClr val="2EBB2E"/>
                </a:solidFill>
                <a:effectLst/>
                <a:latin typeface="Times New Roman" panose="02020603050405020304" pitchFamily="18" charset="0"/>
                <a:cs typeface="Times New Roman" panose="02020603050405020304" pitchFamily="18" charset="0"/>
              </a:rPr>
              <a:t>Y</a:t>
            </a:r>
            <a:r>
              <a:rPr lang="en-US" altLang="zh-CN" sz="2800" i="0" u="none" strike="noStrike" dirty="0">
                <a:solidFill>
                  <a:srgbClr val="000000"/>
                </a:solidFill>
                <a:effectLst/>
                <a:latin typeface="Times New Roman" panose="02020603050405020304" pitchFamily="18" charset="0"/>
                <a:cs typeface="Times New Roman" panose="02020603050405020304" pitchFamily="18" charset="0"/>
              </a:rPr>
              <a:t>east Co-culture System for Carbon Neutral </a:t>
            </a:r>
            <a:r>
              <a:rPr lang="en-US" altLang="zh-CN" sz="2800" i="0" u="sng" dirty="0">
                <a:solidFill>
                  <a:srgbClr val="2EBB2E"/>
                </a:solidFill>
                <a:effectLst/>
                <a:latin typeface="Times New Roman" panose="02020603050405020304" pitchFamily="18" charset="0"/>
                <a:cs typeface="Times New Roman" panose="02020603050405020304" pitchFamily="18" charset="0"/>
              </a:rPr>
              <a:t>S</a:t>
            </a:r>
            <a:r>
              <a:rPr lang="en-US" altLang="zh-CN" sz="2800" i="0" u="none" strike="noStrike" dirty="0">
                <a:solidFill>
                  <a:srgbClr val="000000"/>
                </a:solidFill>
                <a:effectLst/>
                <a:latin typeface="Times New Roman" panose="02020603050405020304" pitchFamily="18" charset="0"/>
                <a:cs typeface="Times New Roman" panose="02020603050405020304" pitchFamily="18" charset="0"/>
              </a:rPr>
              <a:t>treet </a:t>
            </a:r>
            <a:r>
              <a:rPr lang="en-US" altLang="zh-CN" sz="2800" i="0" u="sng" dirty="0">
                <a:solidFill>
                  <a:srgbClr val="2EBB2E"/>
                </a:solidFill>
                <a:effectLst/>
                <a:latin typeface="Times New Roman" panose="02020603050405020304" pitchFamily="18" charset="0"/>
                <a:cs typeface="Times New Roman" panose="02020603050405020304" pitchFamily="18" charset="0"/>
              </a:rPr>
              <a:t>L</a:t>
            </a:r>
            <a:r>
              <a:rPr lang="en-US" altLang="zh-CN" sz="2800" i="0" u="none" strike="noStrike" dirty="0">
                <a:solidFill>
                  <a:srgbClr val="000000"/>
                </a:solidFill>
                <a:effectLst/>
                <a:latin typeface="Times New Roman" panose="02020603050405020304" pitchFamily="18" charset="0"/>
                <a:cs typeface="Times New Roman" panose="02020603050405020304" pitchFamily="18" charset="0"/>
              </a:rPr>
              <a:t>ighting</a:t>
            </a:r>
            <a:endParaRPr lang="zh-CN" altLang="en-US" sz="2800" dirty="0">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42E3A58D-7B22-0197-C7A5-6587E9824ECC}"/>
              </a:ext>
            </a:extLst>
          </p:cNvPr>
          <p:cNvSpPr txBox="1"/>
          <p:nvPr/>
        </p:nvSpPr>
        <p:spPr>
          <a:xfrm>
            <a:off x="5018407" y="2135952"/>
            <a:ext cx="6983601" cy="2862322"/>
          </a:xfrm>
          <a:prstGeom prst="rect">
            <a:avLst/>
          </a:prstGeom>
          <a:noFill/>
        </p:spPr>
        <p:txBody>
          <a:bodyPr wrap="square">
            <a:spAutoFit/>
          </a:bodyPr>
          <a:lstStyle/>
          <a:p>
            <a:r>
              <a:rPr lang="en-US" altLang="zh-CN" b="1" u="none" strike="noStrike" dirty="0">
                <a:solidFill>
                  <a:schemeClr val="tx1">
                    <a:lumMod val="85000"/>
                    <a:lumOff val="15000"/>
                  </a:schemeClr>
                </a:solidFill>
                <a:effectLst/>
                <a:latin typeface="Times New Roman" panose="02020603050405020304" pitchFamily="18" charset="0"/>
                <a:cs typeface="Times New Roman" panose="02020603050405020304" pitchFamily="18" charset="0"/>
              </a:rPr>
              <a:t>Our project was designed to achieve:</a:t>
            </a:r>
          </a:p>
          <a:p>
            <a:endParaRPr lang="en-US" altLang="zh-CN" b="1" u="none" strike="noStrike" dirty="0">
              <a:solidFill>
                <a:schemeClr val="tx1">
                  <a:lumMod val="85000"/>
                  <a:lumOff val="15000"/>
                </a:schemeClr>
              </a:solidFill>
              <a:effectLst/>
              <a:latin typeface="Times New Roman" panose="02020603050405020304" pitchFamily="18" charset="0"/>
              <a:cs typeface="Times New Roman" panose="02020603050405020304" pitchFamily="18" charset="0"/>
            </a:endParaRPr>
          </a:p>
          <a:p>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1. </a:t>
            </a:r>
            <a:r>
              <a:rPr lang="en-US" altLang="zh-CN" b="0" u="none" strike="noStrike" dirty="0">
                <a:solidFill>
                  <a:schemeClr val="tx1">
                    <a:lumMod val="85000"/>
                    <a:lumOff val="15000"/>
                  </a:schemeClr>
                </a:solidFill>
                <a:effectLst/>
                <a:latin typeface="Times New Roman" panose="02020603050405020304" pitchFamily="18" charset="0"/>
                <a:cs typeface="Times New Roman" panose="02020603050405020304" pitchFamily="18" charset="0"/>
              </a:rPr>
              <a:t>Carbon neutral</a:t>
            </a:r>
          </a:p>
          <a:p>
            <a:r>
              <a:rPr lang="en-US" altLang="zh-CN" b="1" u="none" strike="noStrike" dirty="0">
                <a:solidFill>
                  <a:srgbClr val="00B050"/>
                </a:solidFill>
                <a:effectLst/>
                <a:latin typeface="Times New Roman" panose="02020603050405020304" pitchFamily="18" charset="0"/>
                <a:cs typeface="Times New Roman" panose="02020603050405020304" pitchFamily="18" charset="0"/>
              </a:rPr>
              <a:t>Co-culture system </a:t>
            </a:r>
            <a:r>
              <a:rPr lang="en-US" altLang="zh-CN" b="0" u="none" strike="noStrike" dirty="0">
                <a:solidFill>
                  <a:schemeClr val="tx1">
                    <a:lumMod val="85000"/>
                    <a:lumOff val="15000"/>
                  </a:schemeClr>
                </a:solidFill>
                <a:effectLst/>
                <a:latin typeface="Times New Roman" panose="02020603050405020304" pitchFamily="18" charset="0"/>
                <a:cs typeface="Times New Roman" panose="02020603050405020304" pitchFamily="18" charset="0"/>
              </a:rPr>
              <a:t>utilized the carbon absorption capacity of </a:t>
            </a:r>
            <a:r>
              <a:rPr lang="en-US" altLang="zh-CN" b="0" u="none" strike="noStrike" dirty="0" err="1">
                <a:solidFill>
                  <a:schemeClr val="tx1">
                    <a:lumMod val="85000"/>
                    <a:lumOff val="15000"/>
                  </a:schemeClr>
                </a:solidFill>
                <a:effectLst/>
                <a:latin typeface="Times New Roman" panose="02020603050405020304" pitchFamily="18" charset="0"/>
                <a:cs typeface="Times New Roman" panose="02020603050405020304" pitchFamily="18" charset="0"/>
              </a:rPr>
              <a:t>cyanophyta</a:t>
            </a:r>
            <a:r>
              <a:rPr lang="en-US" altLang="zh-CN" b="0" u="none" strike="noStrike" dirty="0">
                <a:solidFill>
                  <a:schemeClr val="tx1">
                    <a:lumMod val="85000"/>
                    <a:lumOff val="15000"/>
                  </a:schemeClr>
                </a:solidFill>
                <a:effectLst/>
                <a:latin typeface="Times New Roman" panose="02020603050405020304" pitchFamily="18" charset="0"/>
                <a:cs typeface="Times New Roman" panose="02020603050405020304" pitchFamily="18" charset="0"/>
              </a:rPr>
              <a:t>.</a:t>
            </a:r>
          </a:p>
          <a:p>
            <a:endParaRPr lang="en-US" altLang="zh-CN" b="0" u="none" strike="noStrike" dirty="0">
              <a:solidFill>
                <a:schemeClr val="tx1">
                  <a:lumMod val="85000"/>
                  <a:lumOff val="15000"/>
                </a:schemeClr>
              </a:solidFill>
              <a:effectLst/>
              <a:latin typeface="Times New Roman" panose="02020603050405020304" pitchFamily="18" charset="0"/>
              <a:cs typeface="Times New Roman" panose="02020603050405020304" pitchFamily="18" charset="0"/>
            </a:endParaRPr>
          </a:p>
          <a:p>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2. </a:t>
            </a:r>
            <a:r>
              <a:rPr lang="en-US" altLang="zh-CN" b="0" u="none" strike="noStrike" dirty="0">
                <a:solidFill>
                  <a:schemeClr val="tx1">
                    <a:lumMod val="85000"/>
                    <a:lumOff val="15000"/>
                  </a:schemeClr>
                </a:solidFill>
                <a:effectLst/>
                <a:latin typeface="Times New Roman" panose="02020603050405020304" pitchFamily="18" charset="0"/>
                <a:cs typeface="Times New Roman" panose="02020603050405020304" pitchFamily="18" charset="0"/>
              </a:rPr>
              <a:t>Emission light</a:t>
            </a:r>
          </a:p>
          <a:p>
            <a:r>
              <a:rPr lang="en-US" altLang="zh-CN" b="0" u="none" strike="noStrike" dirty="0">
                <a:solidFill>
                  <a:schemeClr val="tx1">
                    <a:lumMod val="85000"/>
                    <a:lumOff val="15000"/>
                  </a:schemeClr>
                </a:solidFill>
                <a:effectLst/>
                <a:latin typeface="Times New Roman" panose="02020603050405020304" pitchFamily="18" charset="0"/>
                <a:cs typeface="Times New Roman" panose="02020603050405020304" pitchFamily="18" charset="0"/>
              </a:rPr>
              <a:t>The </a:t>
            </a:r>
            <a:r>
              <a:rPr lang="en-US" altLang="zh-CN" b="1" u="none" strike="noStrike" dirty="0">
                <a:solidFill>
                  <a:srgbClr val="00B050"/>
                </a:solidFill>
                <a:effectLst/>
                <a:latin typeface="Times New Roman" panose="02020603050405020304" pitchFamily="18" charset="0"/>
                <a:cs typeface="Times New Roman" panose="02020603050405020304" pitchFamily="18" charset="0"/>
              </a:rPr>
              <a:t>caffeic acid cycle </a:t>
            </a:r>
            <a:r>
              <a:rPr lang="en-US" altLang="zh-CN" b="0" u="none" strike="noStrike" dirty="0">
                <a:solidFill>
                  <a:schemeClr val="tx1">
                    <a:lumMod val="85000"/>
                    <a:lumOff val="15000"/>
                  </a:schemeClr>
                </a:solidFill>
                <a:effectLst/>
                <a:latin typeface="Times New Roman" panose="02020603050405020304" pitchFamily="18" charset="0"/>
                <a:cs typeface="Times New Roman" panose="02020603050405020304" pitchFamily="18" charset="0"/>
              </a:rPr>
              <a:t>was introduce as light source.</a:t>
            </a:r>
          </a:p>
          <a:p>
            <a:endParaRPr lang="en-US" altLang="zh-CN" b="0" u="none" strike="noStrike" dirty="0">
              <a:solidFill>
                <a:schemeClr val="tx1">
                  <a:lumMod val="85000"/>
                  <a:lumOff val="15000"/>
                </a:schemeClr>
              </a:solidFill>
              <a:effectLst/>
              <a:latin typeface="Times New Roman" panose="02020603050405020304" pitchFamily="18" charset="0"/>
              <a:cs typeface="Times New Roman" panose="02020603050405020304" pitchFamily="18" charset="0"/>
            </a:endParaRPr>
          </a:p>
          <a:p>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3</a:t>
            </a:r>
            <a:r>
              <a:rPr lang="en-US" altLang="zh-CN" b="0" u="none" strike="noStrike" dirty="0">
                <a:solidFill>
                  <a:schemeClr val="tx1">
                    <a:lumMod val="85000"/>
                    <a:lumOff val="15000"/>
                  </a:schemeClr>
                </a:solidFill>
                <a:effectLst/>
                <a:latin typeface="Times New Roman" panose="02020603050405020304" pitchFamily="18" charset="0"/>
                <a:cs typeface="Times New Roman" panose="02020603050405020304" pitchFamily="18" charset="0"/>
              </a:rPr>
              <a:t>.</a:t>
            </a:r>
            <a:r>
              <a:rPr lang="zh-CN" altLang="en-US" b="0" u="none" strike="noStrike" dirty="0">
                <a:solidFill>
                  <a:schemeClr val="tx1">
                    <a:lumMod val="85000"/>
                    <a:lumOff val="15000"/>
                  </a:schemeClr>
                </a:solidFill>
                <a:effectLst/>
                <a:latin typeface="Times New Roman" panose="02020603050405020304" pitchFamily="18" charset="0"/>
                <a:cs typeface="Times New Roman" panose="02020603050405020304" pitchFamily="18" charset="0"/>
              </a:rPr>
              <a:t> </a:t>
            </a:r>
            <a:r>
              <a:rPr lang="en-US" altLang="zh-CN" b="0" u="none" strike="noStrike" dirty="0">
                <a:solidFill>
                  <a:schemeClr val="tx1">
                    <a:lumMod val="85000"/>
                    <a:lumOff val="15000"/>
                  </a:schemeClr>
                </a:solidFill>
                <a:effectLst/>
                <a:latin typeface="Times New Roman" panose="02020603050405020304" pitchFamily="18" charset="0"/>
                <a:cs typeface="Times New Roman" panose="02020603050405020304" pitchFamily="18" charset="0"/>
              </a:rPr>
              <a:t>Automatically recognize day and night</a:t>
            </a:r>
          </a:p>
          <a:p>
            <a:r>
              <a:rPr lang="en-US" altLang="zh-CN" b="1" u="none" strike="noStrike" dirty="0">
                <a:solidFill>
                  <a:srgbClr val="00B050"/>
                </a:solidFill>
                <a:effectLst/>
                <a:latin typeface="Times New Roman" panose="02020603050405020304" pitchFamily="18" charset="0"/>
                <a:cs typeface="Times New Roman" panose="02020603050405020304" pitchFamily="18" charset="0"/>
              </a:rPr>
              <a:t>GBD-PhyA-FHY1-TUP1 system</a:t>
            </a:r>
            <a:r>
              <a:rPr lang="en-US" altLang="zh-CN" b="0" u="none" strike="noStrike" dirty="0">
                <a:solidFill>
                  <a:srgbClr val="00B050"/>
                </a:solidFill>
                <a:effectLst/>
                <a:latin typeface="Times New Roman" panose="02020603050405020304" pitchFamily="18" charset="0"/>
                <a:cs typeface="Times New Roman" panose="02020603050405020304" pitchFamily="18" charset="0"/>
              </a:rPr>
              <a:t> </a:t>
            </a:r>
            <a:r>
              <a:rPr lang="en-US" altLang="zh-CN" b="0" u="none" strike="noStrike" dirty="0">
                <a:solidFill>
                  <a:schemeClr val="tx1">
                    <a:lumMod val="85000"/>
                    <a:lumOff val="15000"/>
                  </a:schemeClr>
                </a:solidFill>
                <a:effectLst/>
                <a:latin typeface="Times New Roman" panose="02020603050405020304" pitchFamily="18" charset="0"/>
                <a:cs typeface="Times New Roman" panose="02020603050405020304" pitchFamily="18" charset="0"/>
              </a:rPr>
              <a:t>as a bio-switch that sense the light.</a:t>
            </a:r>
          </a:p>
        </p:txBody>
      </p:sp>
      <p:pic>
        <p:nvPicPr>
          <p:cNvPr id="9" name="图片 8">
            <a:extLst>
              <a:ext uri="{FF2B5EF4-FFF2-40B4-BE49-F238E27FC236}">
                <a16:creationId xmlns:a16="http://schemas.microsoft.com/office/drawing/2014/main" id="{0AEC9926-26E1-9553-B9B8-97D11D120890}"/>
              </a:ext>
            </a:extLst>
          </p:cNvPr>
          <p:cNvPicPr>
            <a:picLocks noChangeAspect="1"/>
          </p:cNvPicPr>
          <p:nvPr/>
        </p:nvPicPr>
        <p:blipFill>
          <a:blip r:embed="rId5" cstate="print">
            <a:alphaModFix/>
            <a:extLst>
              <a:ext uri="{28A0092B-C50C-407E-A947-70E740481C1C}">
                <a14:useLocalDpi xmlns:a14="http://schemas.microsoft.com/office/drawing/2010/main" val="0"/>
              </a:ext>
            </a:extLst>
          </a:blip>
          <a:stretch>
            <a:fillRect/>
          </a:stretch>
        </p:blipFill>
        <p:spPr>
          <a:xfrm>
            <a:off x="218530" y="1976406"/>
            <a:ext cx="4609885" cy="3219860"/>
          </a:xfrm>
          <a:prstGeom prst="rect">
            <a:avLst/>
          </a:prstGeom>
          <a:effectLst>
            <a:softEdge rad="38100"/>
          </a:effectLst>
        </p:spPr>
      </p:pic>
      <p:sp>
        <p:nvSpPr>
          <p:cNvPr id="2" name="文本框 1">
            <a:extLst>
              <a:ext uri="{FF2B5EF4-FFF2-40B4-BE49-F238E27FC236}">
                <a16:creationId xmlns:a16="http://schemas.microsoft.com/office/drawing/2014/main" id="{44972BD2-6229-7AF6-A208-27B28D61EFB4}"/>
              </a:ext>
            </a:extLst>
          </p:cNvPr>
          <p:cNvSpPr txBox="1"/>
          <p:nvPr/>
        </p:nvSpPr>
        <p:spPr>
          <a:xfrm>
            <a:off x="1430865" y="5272667"/>
            <a:ext cx="2025298" cy="338554"/>
          </a:xfrm>
          <a:prstGeom prst="rect">
            <a:avLst/>
          </a:prstGeom>
          <a:noFill/>
        </p:spPr>
        <p:txBody>
          <a:bodyPr wrap="none" rtlCol="0">
            <a:spAutoFit/>
          </a:bodyPr>
          <a:lstStyle/>
          <a:p>
            <a:r>
              <a:rPr kumimoji="1" lang="en-US" altLang="zh-CN" sz="1600" i="1" dirty="0">
                <a:solidFill>
                  <a:schemeClr val="bg2">
                    <a:lumMod val="75000"/>
                  </a:schemeClr>
                </a:solidFill>
                <a:latin typeface="Times New Roman" panose="02020603050405020304" pitchFamily="18" charset="0"/>
                <a:cs typeface="Times New Roman" panose="02020603050405020304" pitchFamily="18" charset="0"/>
              </a:rPr>
              <a:t>Created by </a:t>
            </a:r>
            <a:r>
              <a:rPr kumimoji="1" lang="en-US" altLang="zh-CN" sz="1600" i="1" dirty="0" err="1">
                <a:solidFill>
                  <a:schemeClr val="tx2">
                    <a:lumMod val="60000"/>
                    <a:lumOff val="40000"/>
                  </a:schemeClr>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BioRendor</a:t>
            </a:r>
            <a:endParaRPr kumimoji="1" lang="zh-CN" altLang="en-US" sz="1600" i="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4227592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微信图片_20240225090606">
            <a:extLst>
              <a:ext uri="{FF2B5EF4-FFF2-40B4-BE49-F238E27FC236}">
                <a16:creationId xmlns:a16="http://schemas.microsoft.com/office/drawing/2014/main" id="{76D3C218-3AB2-A09F-C423-1D9D5C51BCB8}"/>
              </a:ext>
            </a:extLst>
          </p:cNvPr>
          <p:cNvPicPr>
            <a:picLocks noChangeAspect="1"/>
          </p:cNvPicPr>
          <p:nvPr/>
        </p:nvPicPr>
        <p:blipFill rotWithShape="1">
          <a:blip r:embed="rId3">
            <a:alphaModFix/>
          </a:blip>
          <a:srcRect t="2415" r="9227" b="24893"/>
          <a:stretch/>
        </p:blipFill>
        <p:spPr>
          <a:xfrm>
            <a:off x="-132209" y="0"/>
            <a:ext cx="12324209" cy="6859422"/>
          </a:xfrm>
          <a:prstGeom prst="rect">
            <a:avLst/>
          </a:prstGeom>
          <a:effectLst>
            <a:reflection endPos="0" dist="50800" dir="5400000" sy="-100000" algn="bl" rotWithShape="0"/>
          </a:effectLst>
        </p:spPr>
      </p:pic>
      <p:pic>
        <p:nvPicPr>
          <p:cNvPr id="3" name="图片 2">
            <a:extLst>
              <a:ext uri="{FF2B5EF4-FFF2-40B4-BE49-F238E27FC236}">
                <a16:creationId xmlns:a16="http://schemas.microsoft.com/office/drawing/2014/main" id="{CC02B919-5051-9558-F6DB-2FDBB2575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1390" y="-119262"/>
            <a:ext cx="18321807" cy="1048608"/>
          </a:xfrm>
          <a:prstGeom prst="rect">
            <a:avLst/>
          </a:prstGeom>
        </p:spPr>
      </p:pic>
      <p:sp>
        <p:nvSpPr>
          <p:cNvPr id="6" name="文本框 5">
            <a:extLst>
              <a:ext uri="{FF2B5EF4-FFF2-40B4-BE49-F238E27FC236}">
                <a16:creationId xmlns:a16="http://schemas.microsoft.com/office/drawing/2014/main" id="{1EF00ABC-262A-9B22-3B32-0B730ABAC682}"/>
              </a:ext>
            </a:extLst>
          </p:cNvPr>
          <p:cNvSpPr txBox="1"/>
          <p:nvPr/>
        </p:nvSpPr>
        <p:spPr>
          <a:xfrm>
            <a:off x="611164" y="-76401"/>
            <a:ext cx="6021520" cy="707886"/>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Design: Co-culture System</a:t>
            </a:r>
            <a:endParaRPr kumimoji="1" lang="zh-CN" altLang="en-US" sz="40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39C88F3E-C6E5-AF7D-1B1F-26AAD4BA7700}"/>
                  </a:ext>
                </a:extLst>
              </p:cNvPr>
              <p:cNvSpPr txBox="1"/>
              <p:nvPr/>
            </p:nvSpPr>
            <p:spPr>
              <a:xfrm>
                <a:off x="611164" y="869715"/>
                <a:ext cx="9504139" cy="523220"/>
              </a:xfrm>
              <a:prstGeom prst="rect">
                <a:avLst/>
              </a:prstGeom>
              <a:noFill/>
            </p:spPr>
            <p:txBody>
              <a:bodyPr wrap="square">
                <a:spAutoFit/>
              </a:bodyPr>
              <a:lstStyle/>
              <a:p>
                <a:r>
                  <a:rPr lang="en-US" altLang="zh-CN" sz="2800" dirty="0">
                    <a:solidFill>
                      <a:srgbClr val="000000"/>
                    </a:solidFill>
                    <a:latin typeface="Times New Roman" panose="02020603050405020304" pitchFamily="18" charset="0"/>
                    <a:cs typeface="Times New Roman" panose="02020603050405020304" pitchFamily="18" charset="0"/>
                  </a:rPr>
                  <a:t>C</a:t>
                </a:r>
                <a:r>
                  <a:rPr lang="en-US" altLang="zh-CN" sz="2800" i="0" u="none" strike="noStrike" dirty="0">
                    <a:solidFill>
                      <a:srgbClr val="000000"/>
                    </a:solidFill>
                    <a:effectLst/>
                    <a:latin typeface="Times New Roman" panose="02020603050405020304" pitchFamily="18" charset="0"/>
                    <a:cs typeface="Times New Roman" panose="02020603050405020304" pitchFamily="18" charset="0"/>
                  </a:rPr>
                  <a:t>yanophyta for </a:t>
                </a:r>
                <a14:m>
                  <m:oMath xmlns:m="http://schemas.openxmlformats.org/officeDocument/2006/math">
                    <m:r>
                      <a:rPr lang="en-US" altLang="zh-CN" sz="2800" b="0" i="1" u="none" strike="noStrike" smtClean="0">
                        <a:solidFill>
                          <a:srgbClr val="000000"/>
                        </a:solidFill>
                        <a:effectLst/>
                        <a:latin typeface="Cambria Math" panose="02040503050406030204" pitchFamily="18" charset="0"/>
                        <a:cs typeface="Times New Roman" panose="02020603050405020304" pitchFamily="18" charset="0"/>
                      </a:rPr>
                      <m:t>𝐶</m:t>
                    </m:r>
                    <m:sSub>
                      <m:sSubPr>
                        <m:ctrlPr>
                          <a:rPr lang="en-US" altLang="zh-CN" sz="2800" b="0" i="1" u="none" strike="noStrike" smtClean="0">
                            <a:solidFill>
                              <a:srgbClr val="000000"/>
                            </a:solidFill>
                            <a:effectLst/>
                            <a:latin typeface="Cambria Math" panose="02040503050406030204" pitchFamily="18" charset="0"/>
                            <a:cs typeface="Times New Roman" panose="02020603050405020304" pitchFamily="18" charset="0"/>
                          </a:rPr>
                        </m:ctrlPr>
                      </m:sSubPr>
                      <m:e>
                        <m:r>
                          <a:rPr lang="en-US" altLang="zh-CN" sz="2800" b="0" i="1" u="none" strike="noStrike" smtClean="0">
                            <a:solidFill>
                              <a:srgbClr val="000000"/>
                            </a:solidFill>
                            <a:effectLst/>
                            <a:latin typeface="Cambria Math" panose="02040503050406030204" pitchFamily="18" charset="0"/>
                            <a:cs typeface="Times New Roman" panose="02020603050405020304" pitchFamily="18" charset="0"/>
                          </a:rPr>
                          <m:t>𝑂</m:t>
                        </m:r>
                      </m:e>
                      <m:sub>
                        <m:r>
                          <a:rPr lang="en-US" altLang="zh-CN" sz="2800" b="0" i="1" u="none" strike="noStrike" smtClean="0">
                            <a:solidFill>
                              <a:srgbClr val="000000"/>
                            </a:solidFill>
                            <a:effectLst/>
                            <a:latin typeface="Cambria Math" panose="02040503050406030204" pitchFamily="18" charset="0"/>
                            <a:cs typeface="Times New Roman" panose="02020603050405020304" pitchFamily="18" charset="0"/>
                          </a:rPr>
                          <m:t>2</m:t>
                        </m:r>
                      </m:sub>
                    </m:sSub>
                  </m:oMath>
                </a14:m>
                <a:r>
                  <a:rPr lang="en-US" altLang="zh-CN" sz="2800" dirty="0">
                    <a:solidFill>
                      <a:srgbClr val="000000"/>
                    </a:solidFill>
                    <a:latin typeface="Times New Roman" panose="02020603050405020304" pitchFamily="18" charset="0"/>
                    <a:cs typeface="Times New Roman" panose="02020603050405020304" pitchFamily="18" charset="0"/>
                  </a:rPr>
                  <a:t> utilization and yeast for light production</a:t>
                </a:r>
                <a:endParaRPr lang="zh-CN" altLang="en-US" sz="2800" dirty="0">
                  <a:latin typeface="Times New Roman" panose="02020603050405020304" pitchFamily="18" charset="0"/>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39C88F3E-C6E5-AF7D-1B1F-26AAD4BA7700}"/>
                  </a:ext>
                </a:extLst>
              </p:cNvPr>
              <p:cNvSpPr txBox="1">
                <a:spLocks noRot="1" noChangeAspect="1" noMove="1" noResize="1" noEditPoints="1" noAdjustHandles="1" noChangeArrowheads="1" noChangeShapeType="1" noTextEdit="1"/>
              </p:cNvSpPr>
              <p:nvPr/>
            </p:nvSpPr>
            <p:spPr>
              <a:xfrm>
                <a:off x="611164" y="869715"/>
                <a:ext cx="9504139" cy="523220"/>
              </a:xfrm>
              <a:prstGeom prst="rect">
                <a:avLst/>
              </a:prstGeom>
              <a:blipFill>
                <a:blip r:embed="rId5"/>
                <a:stretch>
                  <a:fillRect l="-1469" t="-11905" b="-33333"/>
                </a:stretch>
              </a:blipFill>
            </p:spPr>
            <p:txBody>
              <a:bodyPr/>
              <a:lstStyle/>
              <a:p>
                <a:r>
                  <a:rPr lang="zh-CN" altLang="en-US">
                    <a:noFill/>
                  </a:rPr>
                  <a:t> </a:t>
                </a:r>
              </a:p>
            </p:txBody>
          </p:sp>
        </mc:Fallback>
      </mc:AlternateContent>
      <p:grpSp>
        <p:nvGrpSpPr>
          <p:cNvPr id="19" name="组合 18">
            <a:extLst>
              <a:ext uri="{FF2B5EF4-FFF2-40B4-BE49-F238E27FC236}">
                <a16:creationId xmlns:a16="http://schemas.microsoft.com/office/drawing/2014/main" id="{D956035C-230B-A4F8-BD2E-7AC6DD025210}"/>
              </a:ext>
            </a:extLst>
          </p:cNvPr>
          <p:cNvGrpSpPr/>
          <p:nvPr/>
        </p:nvGrpSpPr>
        <p:grpSpPr>
          <a:xfrm>
            <a:off x="592777" y="2262650"/>
            <a:ext cx="9169924" cy="3855600"/>
            <a:chOff x="6096000" y="1512197"/>
            <a:chExt cx="9169924" cy="3855600"/>
          </a:xfrm>
        </p:grpSpPr>
        <p:pic>
          <p:nvPicPr>
            <p:cNvPr id="7" name="图片 6">
              <a:extLst>
                <a:ext uri="{FF2B5EF4-FFF2-40B4-BE49-F238E27FC236}">
                  <a16:creationId xmlns:a16="http://schemas.microsoft.com/office/drawing/2014/main" id="{6F13A229-E214-A896-2300-6FA93499464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96000" y="1512197"/>
              <a:ext cx="5724258" cy="2690001"/>
            </a:xfrm>
            <a:prstGeom prst="rect">
              <a:avLst/>
            </a:prstGeom>
            <a:effectLst>
              <a:softEdge rad="38100"/>
            </a:effectLst>
          </p:spPr>
        </p:pic>
        <p:sp>
          <p:nvSpPr>
            <p:cNvPr id="12" name="文本框 11">
              <a:extLst>
                <a:ext uri="{FF2B5EF4-FFF2-40B4-BE49-F238E27FC236}">
                  <a16:creationId xmlns:a16="http://schemas.microsoft.com/office/drawing/2014/main" id="{B8EC5747-A566-EA24-E085-147399851916}"/>
                </a:ext>
              </a:extLst>
            </p:cNvPr>
            <p:cNvSpPr txBox="1"/>
            <p:nvPr/>
          </p:nvSpPr>
          <p:spPr>
            <a:xfrm>
              <a:off x="6100494" y="4444467"/>
              <a:ext cx="9165430" cy="923330"/>
            </a:xfrm>
            <a:prstGeom prst="rect">
              <a:avLst/>
            </a:prstGeom>
            <a:noFill/>
          </p:spPr>
          <p:txBody>
            <a:bodyPr wrap="square">
              <a:spAutoFit/>
            </a:bodyPr>
            <a:lstStyle/>
            <a:p>
              <a:pPr marL="285750" indent="-285750">
                <a:buFont typeface="Wingdings" pitchFamily="2" charset="2"/>
                <a:buChar char="l"/>
              </a:pP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Photoautotrophic organisms</a:t>
              </a:r>
            </a:p>
            <a:p>
              <a:pPr marL="285750" indent="-285750">
                <a:buFont typeface="Wingdings" pitchFamily="2" charset="2"/>
                <a:buChar char="l"/>
              </a:pPr>
              <a:r>
                <a:rPr lang="en-US" altLang="zh-CN" dirty="0">
                  <a:solidFill>
                    <a:srgbClr val="333333"/>
                  </a:solidFill>
                  <a:latin typeface="Times New Roman" panose="02020603050405020304" pitchFamily="18" charset="0"/>
                  <a:cs typeface="Times New Roman" panose="02020603050405020304" pitchFamily="18" charset="0"/>
                </a:rPr>
                <a:t>Release sucrose under salt stress</a:t>
              </a:r>
            </a:p>
            <a:p>
              <a:pPr marL="285750" indent="-285750">
                <a:buFont typeface="Wingdings" pitchFamily="2" charset="2"/>
                <a:buChar char="l"/>
              </a:pP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Engineering is more difficult </a:t>
              </a:r>
              <a:endParaRPr lang="zh-CN" altLang="en-US" dirty="0">
                <a:latin typeface="Times New Roman" panose="02020603050405020304" pitchFamily="18" charset="0"/>
                <a:cs typeface="Times New Roman" panose="02020603050405020304" pitchFamily="18" charset="0"/>
              </a:endParaRPr>
            </a:p>
          </p:txBody>
        </p:sp>
      </p:grpSp>
      <p:grpSp>
        <p:nvGrpSpPr>
          <p:cNvPr id="18" name="组合 17">
            <a:extLst>
              <a:ext uri="{FF2B5EF4-FFF2-40B4-BE49-F238E27FC236}">
                <a16:creationId xmlns:a16="http://schemas.microsoft.com/office/drawing/2014/main" id="{52FA1419-2B38-6DB0-221F-5CC381565FFD}"/>
              </a:ext>
            </a:extLst>
          </p:cNvPr>
          <p:cNvGrpSpPr/>
          <p:nvPr/>
        </p:nvGrpSpPr>
        <p:grpSpPr>
          <a:xfrm>
            <a:off x="6873815" y="2262650"/>
            <a:ext cx="9165430" cy="3855600"/>
            <a:chOff x="371742" y="1512197"/>
            <a:chExt cx="9165430" cy="3855600"/>
          </a:xfrm>
        </p:grpSpPr>
        <p:pic>
          <p:nvPicPr>
            <p:cNvPr id="10" name="图片 9">
              <a:extLst>
                <a:ext uri="{FF2B5EF4-FFF2-40B4-BE49-F238E27FC236}">
                  <a16:creationId xmlns:a16="http://schemas.microsoft.com/office/drawing/2014/main" id="{21E99832-23DD-E60C-3197-1F3F962D63F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1742" y="1512197"/>
              <a:ext cx="4178087" cy="2690001"/>
            </a:xfrm>
            <a:prstGeom prst="rect">
              <a:avLst/>
            </a:prstGeom>
            <a:effectLst>
              <a:softEdge rad="38100"/>
            </a:effectLst>
          </p:spPr>
        </p:pic>
        <p:sp>
          <p:nvSpPr>
            <p:cNvPr id="16" name="文本框 15">
              <a:extLst>
                <a:ext uri="{FF2B5EF4-FFF2-40B4-BE49-F238E27FC236}">
                  <a16:creationId xmlns:a16="http://schemas.microsoft.com/office/drawing/2014/main" id="{00EF28A2-91B4-5349-9D40-92EB3B144A64}"/>
                </a:ext>
              </a:extLst>
            </p:cNvPr>
            <p:cNvSpPr txBox="1"/>
            <p:nvPr/>
          </p:nvSpPr>
          <p:spPr>
            <a:xfrm>
              <a:off x="371742" y="4444467"/>
              <a:ext cx="9165430" cy="923330"/>
            </a:xfrm>
            <a:prstGeom prst="rect">
              <a:avLst/>
            </a:prstGeom>
            <a:noFill/>
          </p:spPr>
          <p:txBody>
            <a:bodyPr wrap="square">
              <a:spAutoFit/>
            </a:bodyPr>
            <a:lstStyle/>
            <a:p>
              <a:pPr marL="285750" indent="-285750">
                <a:buFont typeface="Wingdings" pitchFamily="2" charset="2"/>
                <a:buChar char="l"/>
              </a:pP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Easier for engineering and culturing</a:t>
              </a:r>
            </a:p>
            <a:p>
              <a:pPr marL="285750" indent="-285750">
                <a:buFont typeface="Wingdings" pitchFamily="2" charset="2"/>
                <a:buChar char="l"/>
              </a:pPr>
              <a:r>
                <a:rPr lang="en-US" altLang="zh-CN" dirty="0">
                  <a:solidFill>
                    <a:srgbClr val="333333"/>
                  </a:solidFill>
                  <a:latin typeface="Times New Roman" panose="02020603050405020304" pitchFamily="18" charset="0"/>
                  <a:cs typeface="Times New Roman" panose="02020603050405020304" pitchFamily="18" charset="0"/>
                </a:rPr>
                <a:t>Available data from predecessors</a:t>
              </a:r>
            </a:p>
            <a:p>
              <a:pPr marL="285750" indent="-285750">
                <a:buFont typeface="Wingdings" pitchFamily="2" charset="2"/>
                <a:buChar char="l"/>
              </a:pPr>
              <a:r>
                <a:rPr lang="en-US" altLang="zh-CN" dirty="0">
                  <a:solidFill>
                    <a:srgbClr val="333333"/>
                  </a:solidFill>
                  <a:latin typeface="Times New Roman" panose="02020603050405020304" pitchFamily="18" charset="0"/>
                  <a:cs typeface="Times New Roman" panose="02020603050405020304" pitchFamily="18" charset="0"/>
                </a:rPr>
                <a:t>Better for loading f</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ungal bio-luminescence pathway</a:t>
              </a:r>
              <a:endParaRPr lang="zh-CN" altLang="en-US" dirty="0">
                <a:latin typeface="Times New Roman" panose="02020603050405020304" pitchFamily="18" charset="0"/>
                <a:cs typeface="Times New Roman" panose="02020603050405020304" pitchFamily="18" charset="0"/>
              </a:endParaRPr>
            </a:p>
          </p:txBody>
        </p:sp>
      </p:grpSp>
      <p:sp>
        <p:nvSpPr>
          <p:cNvPr id="20" name="文本框 19">
            <a:extLst>
              <a:ext uri="{FF2B5EF4-FFF2-40B4-BE49-F238E27FC236}">
                <a16:creationId xmlns:a16="http://schemas.microsoft.com/office/drawing/2014/main" id="{D0AED1A4-EF70-9C94-D86E-E630AF54F063}"/>
              </a:ext>
            </a:extLst>
          </p:cNvPr>
          <p:cNvSpPr txBox="1"/>
          <p:nvPr/>
        </p:nvSpPr>
        <p:spPr>
          <a:xfrm>
            <a:off x="592777" y="1445343"/>
            <a:ext cx="11857640" cy="646331"/>
          </a:xfrm>
          <a:prstGeom prst="rect">
            <a:avLst/>
          </a:prstGeom>
          <a:noFill/>
        </p:spPr>
        <p:txBody>
          <a:bodyPr wrap="square">
            <a:spAutoFit/>
          </a:bodyPr>
          <a:lstStyle/>
          <a:p>
            <a:r>
              <a:rPr lang="en-US" altLang="zh-CN" u="none" strike="noStrike" dirty="0">
                <a:solidFill>
                  <a:schemeClr val="tx1">
                    <a:lumMod val="85000"/>
                    <a:lumOff val="15000"/>
                  </a:schemeClr>
                </a:solidFill>
                <a:effectLst/>
                <a:latin typeface="Times New Roman" panose="02020603050405020304" pitchFamily="18" charset="0"/>
                <a:cs typeface="Times New Roman" panose="02020603050405020304" pitchFamily="18" charset="0"/>
              </a:rPr>
              <a:t>Up to </a:t>
            </a:r>
            <a:r>
              <a:rPr lang="en-US" altLang="zh-CN" b="1" u="none" strike="noStrike" dirty="0">
                <a:solidFill>
                  <a:srgbClr val="00B050"/>
                </a:solidFill>
                <a:effectLst/>
                <a:latin typeface="Times New Roman" panose="02020603050405020304" pitchFamily="18" charset="0"/>
                <a:cs typeface="Times New Roman" panose="02020603050405020304" pitchFamily="18" charset="0"/>
              </a:rPr>
              <a:t>50% </a:t>
            </a:r>
            <a:r>
              <a:rPr lang="en-US" altLang="zh-CN" u="none" strike="noStrike" dirty="0">
                <a:solidFill>
                  <a:schemeClr val="tx1">
                    <a:lumMod val="85000"/>
                    <a:lumOff val="15000"/>
                  </a:schemeClr>
                </a:solidFill>
                <a:effectLst/>
                <a:latin typeface="Times New Roman" panose="02020603050405020304" pitchFamily="18" charset="0"/>
                <a:cs typeface="Times New Roman" panose="02020603050405020304" pitchFamily="18" charset="0"/>
              </a:rPr>
              <a:t>of the overall operating cost:</a:t>
            </a:r>
            <a:r>
              <a:rPr lang="zh-CN" altLang="en-US" u="none" strike="noStrike" dirty="0">
                <a:solidFill>
                  <a:schemeClr val="tx1">
                    <a:lumMod val="85000"/>
                    <a:lumOff val="15000"/>
                  </a:schemeClr>
                </a:solidFill>
                <a:effectLst/>
                <a:latin typeface="Times New Roman" panose="02020603050405020304" pitchFamily="18" charset="0"/>
                <a:cs typeface="Times New Roman" panose="02020603050405020304" pitchFamily="18" charset="0"/>
              </a:rPr>
              <a:t> </a:t>
            </a:r>
            <a:r>
              <a:rPr lang="en-US" altLang="zh-CN" u="none" strike="noStrike" dirty="0">
                <a:solidFill>
                  <a:schemeClr val="tx1">
                    <a:lumMod val="85000"/>
                    <a:lumOff val="15000"/>
                  </a:schemeClr>
                </a:solidFill>
                <a:effectLst/>
                <a:latin typeface="Times New Roman" panose="02020603050405020304" pitchFamily="18" charset="0"/>
                <a:cs typeface="Times New Roman" panose="02020603050405020304" pitchFamily="18" charset="0"/>
              </a:rPr>
              <a:t>carbon source [6,12]. </a:t>
            </a:r>
          </a:p>
          <a:p>
            <a:r>
              <a:rPr lang="en-US" altLang="zh-CN" u="none" strike="noStrike" dirty="0">
                <a:solidFill>
                  <a:schemeClr val="tx1">
                    <a:lumMod val="85000"/>
                    <a:lumOff val="15000"/>
                  </a:schemeClr>
                </a:solidFill>
                <a:effectLst/>
                <a:latin typeface="Times New Roman" panose="02020603050405020304" pitchFamily="18" charset="0"/>
                <a:cs typeface="Times New Roman" panose="02020603050405020304" pitchFamily="18" charset="0"/>
              </a:rPr>
              <a:t>The choice of sugar feedstock therefore remains a challenge to achieve a sustainable and cost-effective bioproduction [4,6].</a:t>
            </a:r>
          </a:p>
        </p:txBody>
      </p:sp>
      <p:sp>
        <p:nvSpPr>
          <p:cNvPr id="2" name="文本框 1">
            <a:extLst>
              <a:ext uri="{FF2B5EF4-FFF2-40B4-BE49-F238E27FC236}">
                <a16:creationId xmlns:a16="http://schemas.microsoft.com/office/drawing/2014/main" id="{A85A4955-C790-3980-E0A1-8E6B63A021F7}"/>
              </a:ext>
            </a:extLst>
          </p:cNvPr>
          <p:cNvSpPr txBox="1"/>
          <p:nvPr/>
        </p:nvSpPr>
        <p:spPr>
          <a:xfrm>
            <a:off x="664142" y="4952651"/>
            <a:ext cx="5581528" cy="338554"/>
          </a:xfrm>
          <a:prstGeom prst="rect">
            <a:avLst/>
          </a:prstGeom>
          <a:noFill/>
        </p:spPr>
        <p:txBody>
          <a:bodyPr wrap="none" rtlCol="0">
            <a:spAutoFit/>
          </a:bodyPr>
          <a:lstStyle/>
          <a:p>
            <a:r>
              <a:rPr kumimoji="1" lang="en-US" altLang="zh-CN" sz="1600" i="1" dirty="0">
                <a:solidFill>
                  <a:schemeClr val="bg2">
                    <a:lumMod val="75000"/>
                  </a:schemeClr>
                </a:solidFill>
                <a:latin typeface="Times New Roman" panose="02020603050405020304" pitchFamily="18" charset="0"/>
                <a:cs typeface="Times New Roman" panose="02020603050405020304" pitchFamily="18" charset="0"/>
              </a:rPr>
              <a:t>Electron micrograph of S. elongatus PCC 7942. From </a:t>
            </a:r>
            <a:r>
              <a:rPr kumimoji="1" lang="en-US" altLang="zh-CN" sz="1600" i="1" dirty="0">
                <a:solidFill>
                  <a:schemeClr val="tx2">
                    <a:lumMod val="60000"/>
                    <a:lumOff val="40000"/>
                  </a:schemeClr>
                </a:solidFill>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wikipedia.</a:t>
            </a:r>
            <a:endParaRPr kumimoji="1" lang="zh-CN" altLang="en-US" sz="1600" i="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E3FBB872-FF60-F003-AD25-97D74C5694D7}"/>
              </a:ext>
            </a:extLst>
          </p:cNvPr>
          <p:cNvSpPr txBox="1"/>
          <p:nvPr/>
        </p:nvSpPr>
        <p:spPr>
          <a:xfrm>
            <a:off x="6777947" y="4966012"/>
            <a:ext cx="5480924" cy="338554"/>
          </a:xfrm>
          <a:prstGeom prst="rect">
            <a:avLst/>
          </a:prstGeom>
          <a:noFill/>
        </p:spPr>
        <p:txBody>
          <a:bodyPr wrap="none" rtlCol="0">
            <a:spAutoFit/>
          </a:bodyPr>
          <a:lstStyle/>
          <a:p>
            <a:r>
              <a:rPr kumimoji="1" lang="en-US" altLang="zh-CN" sz="1600" i="1" dirty="0">
                <a:solidFill>
                  <a:schemeClr val="bg2">
                    <a:lumMod val="75000"/>
                  </a:schemeClr>
                </a:solidFill>
                <a:latin typeface="Times New Roman" panose="02020603050405020304" pitchFamily="18" charset="0"/>
                <a:cs typeface="Times New Roman" panose="02020603050405020304" pitchFamily="18" charset="0"/>
              </a:rPr>
              <a:t>Scanning electron micrograph of  S. cerevisiae. From </a:t>
            </a:r>
            <a:r>
              <a:rPr kumimoji="1" lang="en-US" altLang="zh-CN" sz="1600" i="1" dirty="0">
                <a:solidFill>
                  <a:schemeClr val="tx2">
                    <a:lumMod val="60000"/>
                    <a:lumOff val="40000"/>
                  </a:schemeClr>
                </a:solidFill>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wikipedia.</a:t>
            </a:r>
            <a:endParaRPr kumimoji="1" lang="zh-CN" altLang="en-US" sz="1600" i="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004147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微信图片_20240225090606">
            <a:extLst>
              <a:ext uri="{FF2B5EF4-FFF2-40B4-BE49-F238E27FC236}">
                <a16:creationId xmlns:a16="http://schemas.microsoft.com/office/drawing/2014/main" id="{76D3C218-3AB2-A09F-C423-1D9D5C51BCB8}"/>
              </a:ext>
            </a:extLst>
          </p:cNvPr>
          <p:cNvPicPr>
            <a:picLocks noChangeAspect="1"/>
          </p:cNvPicPr>
          <p:nvPr/>
        </p:nvPicPr>
        <p:blipFill rotWithShape="1">
          <a:blip r:embed="rId3">
            <a:alphaModFix/>
          </a:blip>
          <a:srcRect t="2415" r="9227" b="24893"/>
          <a:stretch/>
        </p:blipFill>
        <p:spPr>
          <a:xfrm>
            <a:off x="-132209" y="0"/>
            <a:ext cx="12324209" cy="6859422"/>
          </a:xfrm>
          <a:prstGeom prst="rect">
            <a:avLst/>
          </a:prstGeom>
          <a:effectLst>
            <a:reflection endPos="0" dist="50800" dir="5400000" sy="-100000" algn="bl" rotWithShape="0"/>
          </a:effectLst>
        </p:spPr>
      </p:pic>
      <p:pic>
        <p:nvPicPr>
          <p:cNvPr id="3" name="图片 2">
            <a:extLst>
              <a:ext uri="{FF2B5EF4-FFF2-40B4-BE49-F238E27FC236}">
                <a16:creationId xmlns:a16="http://schemas.microsoft.com/office/drawing/2014/main" id="{CC02B919-5051-9558-F6DB-2FDBB2575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1390" y="-119262"/>
            <a:ext cx="18321807" cy="1048608"/>
          </a:xfrm>
          <a:prstGeom prst="rect">
            <a:avLst/>
          </a:prstGeom>
        </p:spPr>
      </p:pic>
      <p:sp>
        <p:nvSpPr>
          <p:cNvPr id="6" name="文本框 5">
            <a:extLst>
              <a:ext uri="{FF2B5EF4-FFF2-40B4-BE49-F238E27FC236}">
                <a16:creationId xmlns:a16="http://schemas.microsoft.com/office/drawing/2014/main" id="{1EF00ABC-262A-9B22-3B32-0B730ABAC682}"/>
              </a:ext>
            </a:extLst>
          </p:cNvPr>
          <p:cNvSpPr txBox="1"/>
          <p:nvPr/>
        </p:nvSpPr>
        <p:spPr>
          <a:xfrm>
            <a:off x="611164" y="-76401"/>
            <a:ext cx="6021520" cy="707886"/>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Design: Co-culture System</a:t>
            </a:r>
            <a:endParaRPr kumimoji="1" lang="zh-CN" altLang="en-US" sz="4000" b="1"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1A0773FD-C0E4-E8F1-B8C0-DC0C1DEAEB7F}"/>
              </a:ext>
            </a:extLst>
          </p:cNvPr>
          <p:cNvPicPr>
            <a:picLocks noChangeAspect="1"/>
          </p:cNvPicPr>
          <p:nvPr/>
        </p:nvPicPr>
        <p:blipFill>
          <a:blip r:embed="rId5">
            <a:clrChange>
              <a:clrFrom>
                <a:srgbClr val="F6F6F6"/>
              </a:clrFrom>
              <a:clrTo>
                <a:srgbClr val="F6F6F6">
                  <a:alpha val="0"/>
                </a:srgbClr>
              </a:clrTo>
            </a:clrChange>
            <a:extLst>
              <a:ext uri="{28A0092B-C50C-407E-A947-70E740481C1C}">
                <a14:useLocalDpi xmlns:a14="http://schemas.microsoft.com/office/drawing/2010/main" val="0"/>
              </a:ext>
            </a:extLst>
          </a:blip>
          <a:stretch>
            <a:fillRect/>
          </a:stretch>
        </p:blipFill>
        <p:spPr>
          <a:xfrm>
            <a:off x="0" y="1693595"/>
            <a:ext cx="7486047" cy="2952512"/>
          </a:xfrm>
          <a:prstGeom prst="rect">
            <a:avLst/>
          </a:prstGeom>
        </p:spPr>
      </p:pic>
      <p:sp>
        <p:nvSpPr>
          <p:cNvPr id="14" name="文本框 13">
            <a:extLst>
              <a:ext uri="{FF2B5EF4-FFF2-40B4-BE49-F238E27FC236}">
                <a16:creationId xmlns:a16="http://schemas.microsoft.com/office/drawing/2014/main" id="{DD50E286-1A76-CFA7-2C81-71000255F48C}"/>
              </a:ext>
            </a:extLst>
          </p:cNvPr>
          <p:cNvSpPr txBox="1"/>
          <p:nvPr/>
        </p:nvSpPr>
        <p:spPr>
          <a:xfrm>
            <a:off x="611164" y="816667"/>
            <a:ext cx="13257236" cy="523220"/>
          </a:xfrm>
          <a:prstGeom prst="rect">
            <a:avLst/>
          </a:prstGeom>
          <a:noFill/>
        </p:spPr>
        <p:txBody>
          <a:bodyPr wrap="square">
            <a:spAutoFit/>
          </a:bodyPr>
          <a:lstStyle/>
          <a:p>
            <a:r>
              <a:rPr lang="en-US" altLang="zh-CN" sz="2800" i="1" dirty="0">
                <a:solidFill>
                  <a:srgbClr val="000000"/>
                </a:solidFill>
                <a:latin typeface="Times New Roman" panose="02020603050405020304" pitchFamily="18" charset="0"/>
                <a:cs typeface="Times New Roman" panose="02020603050405020304" pitchFamily="18" charset="0"/>
              </a:rPr>
              <a:t>S. elongatus UTEX 2973</a:t>
            </a:r>
            <a:r>
              <a:rPr lang="en-US" altLang="zh-CN" sz="2800" dirty="0">
                <a:solidFill>
                  <a:srgbClr val="000000"/>
                </a:solidFill>
                <a:latin typeface="Times New Roman" panose="02020603050405020304" pitchFamily="18" charset="0"/>
                <a:cs typeface="Times New Roman" panose="02020603050405020304" pitchFamily="18" charset="0"/>
              </a:rPr>
              <a:t>, an attractive chassis for sustainable bioproduction</a:t>
            </a:r>
            <a:endParaRPr lang="zh-CN" altLang="en-US" sz="2800"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49D5A148-A0D3-2223-6C99-9E8275D56AB3}"/>
              </a:ext>
            </a:extLst>
          </p:cNvPr>
          <p:cNvSpPr txBox="1"/>
          <p:nvPr/>
        </p:nvSpPr>
        <p:spPr>
          <a:xfrm>
            <a:off x="7362461" y="2015689"/>
            <a:ext cx="4604194" cy="2308324"/>
          </a:xfrm>
          <a:prstGeom prst="rect">
            <a:avLst/>
          </a:prstGeom>
          <a:noFill/>
        </p:spPr>
        <p:txBody>
          <a:bodyPr wrap="square">
            <a:spAutoFit/>
          </a:bodyPr>
          <a:lstStyle/>
          <a:p>
            <a:r>
              <a:rPr lang="en-US" altLang="zh-CN" i="1" u="none" strike="noStrike" dirty="0">
                <a:solidFill>
                  <a:schemeClr val="tx1">
                    <a:lumMod val="85000"/>
                    <a:lumOff val="15000"/>
                  </a:schemeClr>
                </a:solidFill>
                <a:effectLst/>
                <a:latin typeface="Times New Roman" panose="02020603050405020304" pitchFamily="18" charset="0"/>
                <a:cs typeface="Times New Roman" panose="02020603050405020304" pitchFamily="18" charset="0"/>
              </a:rPr>
              <a:t>S. elongatus UTEX 2973 </a:t>
            </a:r>
            <a:r>
              <a:rPr lang="en-US" altLang="zh-CN" u="none" strike="noStrike" dirty="0">
                <a:solidFill>
                  <a:schemeClr val="tx1">
                    <a:lumMod val="85000"/>
                    <a:lumOff val="15000"/>
                  </a:schemeClr>
                </a:solidFill>
                <a:effectLst/>
                <a:latin typeface="Times New Roman" panose="02020603050405020304" pitchFamily="18" charset="0"/>
                <a:cs typeface="Times New Roman" panose="02020603050405020304" pitchFamily="18" charset="0"/>
              </a:rPr>
              <a:t>(hereafter Syn UTEX 2973), a freshwater cyanobacterium strain isolated in 2015, grows photo-autotrophically with one of the fastest rates reported for any photosynthetic microbe, with generation times as low as 1.5 hours which is equivalent to heterotrophic organisms such as certain yeasts [1, 2]. </a:t>
            </a:r>
          </a:p>
        </p:txBody>
      </p:sp>
      <p:sp>
        <p:nvSpPr>
          <p:cNvPr id="2" name="文本框 1">
            <a:extLst>
              <a:ext uri="{FF2B5EF4-FFF2-40B4-BE49-F238E27FC236}">
                <a16:creationId xmlns:a16="http://schemas.microsoft.com/office/drawing/2014/main" id="{D68B44FA-B4BB-1C99-78DB-4465808530FB}"/>
              </a:ext>
            </a:extLst>
          </p:cNvPr>
          <p:cNvSpPr txBox="1"/>
          <p:nvPr/>
        </p:nvSpPr>
        <p:spPr>
          <a:xfrm>
            <a:off x="310275" y="4624217"/>
            <a:ext cx="6865495" cy="338554"/>
          </a:xfrm>
          <a:prstGeom prst="rect">
            <a:avLst/>
          </a:prstGeom>
          <a:noFill/>
        </p:spPr>
        <p:txBody>
          <a:bodyPr wrap="square" rtlCol="0">
            <a:spAutoFit/>
          </a:bodyPr>
          <a:lstStyle/>
          <a:p>
            <a:r>
              <a:rPr kumimoji="1" lang="en-US" altLang="zh-CN" sz="1600" i="1" dirty="0">
                <a:solidFill>
                  <a:schemeClr val="bg2">
                    <a:lumMod val="75000"/>
                  </a:schemeClr>
                </a:solidFill>
                <a:latin typeface="Times New Roman" panose="02020603050405020304" pitchFamily="18" charset="0"/>
                <a:cs typeface="Times New Roman" panose="02020603050405020304" pitchFamily="18" charset="0"/>
              </a:rPr>
              <a:t>Electron micrographs of S. elongatus UTEX 2973. Adapted from Yu et al.2015[1]</a:t>
            </a:r>
            <a:endParaRPr kumimoji="1" lang="zh-CN" altLang="en-US" sz="1600" i="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298073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微信图片_20240225090606">
            <a:extLst>
              <a:ext uri="{FF2B5EF4-FFF2-40B4-BE49-F238E27FC236}">
                <a16:creationId xmlns:a16="http://schemas.microsoft.com/office/drawing/2014/main" id="{76D3C218-3AB2-A09F-C423-1D9D5C51BCB8}"/>
              </a:ext>
            </a:extLst>
          </p:cNvPr>
          <p:cNvPicPr>
            <a:picLocks noChangeAspect="1"/>
          </p:cNvPicPr>
          <p:nvPr/>
        </p:nvPicPr>
        <p:blipFill rotWithShape="1">
          <a:blip r:embed="rId4">
            <a:alphaModFix/>
          </a:blip>
          <a:srcRect t="2415" r="9227" b="24893"/>
          <a:stretch/>
        </p:blipFill>
        <p:spPr>
          <a:xfrm>
            <a:off x="-132209" y="0"/>
            <a:ext cx="12324209" cy="6859422"/>
          </a:xfrm>
          <a:prstGeom prst="rect">
            <a:avLst/>
          </a:prstGeom>
          <a:effectLst>
            <a:reflection endPos="0" dist="50800" dir="5400000" sy="-100000" algn="bl" rotWithShape="0"/>
          </a:effectLst>
        </p:spPr>
      </p:pic>
      <p:pic>
        <p:nvPicPr>
          <p:cNvPr id="3" name="图片 2">
            <a:extLst>
              <a:ext uri="{FF2B5EF4-FFF2-40B4-BE49-F238E27FC236}">
                <a16:creationId xmlns:a16="http://schemas.microsoft.com/office/drawing/2014/main" id="{CC02B919-5051-9558-F6DB-2FDBB25757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1390" y="-119262"/>
            <a:ext cx="18321807" cy="1048608"/>
          </a:xfrm>
          <a:prstGeom prst="rect">
            <a:avLst/>
          </a:prstGeom>
        </p:spPr>
      </p:pic>
      <p:sp>
        <p:nvSpPr>
          <p:cNvPr id="6" name="文本框 5">
            <a:extLst>
              <a:ext uri="{FF2B5EF4-FFF2-40B4-BE49-F238E27FC236}">
                <a16:creationId xmlns:a16="http://schemas.microsoft.com/office/drawing/2014/main" id="{1EF00ABC-262A-9B22-3B32-0B730ABAC682}"/>
              </a:ext>
            </a:extLst>
          </p:cNvPr>
          <p:cNvSpPr txBox="1"/>
          <p:nvPr/>
        </p:nvSpPr>
        <p:spPr>
          <a:xfrm>
            <a:off x="611164" y="-76401"/>
            <a:ext cx="6021520" cy="707886"/>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Design: Co-culture System</a:t>
            </a:r>
            <a:endParaRPr kumimoji="1" lang="zh-CN" altLang="en-US" sz="4000" b="1"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DD50E286-1A76-CFA7-2C81-71000255F48C}"/>
              </a:ext>
            </a:extLst>
          </p:cNvPr>
          <p:cNvSpPr txBox="1"/>
          <p:nvPr/>
        </p:nvSpPr>
        <p:spPr>
          <a:xfrm>
            <a:off x="611164" y="816667"/>
            <a:ext cx="13257236" cy="523220"/>
          </a:xfrm>
          <a:prstGeom prst="rect">
            <a:avLst/>
          </a:prstGeom>
          <a:noFill/>
        </p:spPr>
        <p:txBody>
          <a:bodyPr wrap="square">
            <a:spAutoFit/>
          </a:bodyPr>
          <a:lstStyle/>
          <a:p>
            <a:r>
              <a:rPr lang="en-US" altLang="zh-CN" sz="2800" i="1" dirty="0">
                <a:solidFill>
                  <a:srgbClr val="000000"/>
                </a:solidFill>
                <a:latin typeface="Times New Roman" panose="02020603050405020304" pitchFamily="18" charset="0"/>
                <a:cs typeface="Times New Roman" panose="02020603050405020304" pitchFamily="18" charset="0"/>
              </a:rPr>
              <a:t>Saccharomyces cerevisiae W303 clump, </a:t>
            </a:r>
            <a:r>
              <a:rPr lang="en-US" altLang="zh-CN" sz="2800" dirty="0">
                <a:solidFill>
                  <a:srgbClr val="000000"/>
                </a:solidFill>
                <a:latin typeface="Times New Roman" panose="02020603050405020304" pitchFamily="18" charset="0"/>
                <a:cs typeface="Times New Roman" panose="02020603050405020304" pitchFamily="18" charset="0"/>
              </a:rPr>
              <a:t>a good consumer of sucrose</a:t>
            </a:r>
            <a:endParaRPr lang="zh-CN" altLang="en-US" sz="2800"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49D5A148-A0D3-2223-6C99-9E8275D56AB3}"/>
              </a:ext>
            </a:extLst>
          </p:cNvPr>
          <p:cNvSpPr txBox="1"/>
          <p:nvPr/>
        </p:nvSpPr>
        <p:spPr>
          <a:xfrm>
            <a:off x="8812867" y="1746012"/>
            <a:ext cx="3139494" cy="2862322"/>
          </a:xfrm>
          <a:prstGeom prst="rect">
            <a:avLst/>
          </a:prstGeom>
          <a:noFill/>
        </p:spPr>
        <p:txBody>
          <a:bodyPr wrap="square">
            <a:spAutoFit/>
          </a:bodyPr>
          <a:lstStyle/>
          <a:p>
            <a:r>
              <a:rPr lang="en-US" altLang="zh-CN" u="none" strike="noStrike" dirty="0">
                <a:solidFill>
                  <a:schemeClr val="tx1">
                    <a:lumMod val="85000"/>
                    <a:lumOff val="15000"/>
                  </a:schemeClr>
                </a:solidFill>
                <a:effectLst/>
                <a:latin typeface="Times New Roman" panose="02020603050405020304" pitchFamily="18" charset="0"/>
                <a:cs typeface="Times New Roman" panose="02020603050405020304" pitchFamily="18" charset="0"/>
              </a:rPr>
              <a:t>Based on the work down by Hays et al.[3], we chose </a:t>
            </a:r>
            <a:r>
              <a:rPr lang="en-US" altLang="zh-CN" i="1" u="none" strike="noStrike" dirty="0">
                <a:solidFill>
                  <a:schemeClr val="tx1">
                    <a:lumMod val="85000"/>
                    <a:lumOff val="15000"/>
                  </a:schemeClr>
                </a:solidFill>
                <a:effectLst/>
                <a:latin typeface="Times New Roman" panose="02020603050405020304" pitchFamily="18" charset="0"/>
                <a:cs typeface="Times New Roman" panose="02020603050405020304" pitchFamily="18" charset="0"/>
              </a:rPr>
              <a:t>S. cerevisiae W303 clump </a:t>
            </a:r>
            <a:r>
              <a:rPr lang="en-US" altLang="zh-CN" u="none" strike="noStrike" dirty="0">
                <a:solidFill>
                  <a:schemeClr val="tx1">
                    <a:lumMod val="85000"/>
                    <a:lumOff val="15000"/>
                  </a:schemeClr>
                </a:solidFill>
                <a:effectLst/>
                <a:latin typeface="Times New Roman" panose="02020603050405020304" pitchFamily="18" charset="0"/>
                <a:cs typeface="Times New Roman" panose="02020603050405020304" pitchFamily="18" charset="0"/>
              </a:rPr>
              <a:t>as our strain. </a:t>
            </a:r>
            <a:endParaRPr lang="en-US" altLang="zh-CN" dirty="0">
              <a:solidFill>
                <a:schemeClr val="tx1">
                  <a:lumMod val="85000"/>
                  <a:lumOff val="15000"/>
                </a:schemeClr>
              </a:solidFill>
              <a:latin typeface="Times New Roman" panose="02020603050405020304" pitchFamily="18" charset="0"/>
              <a:cs typeface="Times New Roman" panose="02020603050405020304" pitchFamily="18" charset="0"/>
            </a:endParaRPr>
          </a:p>
          <a:p>
            <a:endParaRPr lang="en-US" altLang="zh-CN" u="none" strike="noStrike" dirty="0">
              <a:solidFill>
                <a:schemeClr val="tx1">
                  <a:lumMod val="85000"/>
                  <a:lumOff val="15000"/>
                </a:schemeClr>
              </a:solidFill>
              <a:effectLst/>
              <a:latin typeface="Times New Roman" panose="02020603050405020304" pitchFamily="18" charset="0"/>
              <a:cs typeface="Times New Roman" panose="02020603050405020304" pitchFamily="18" charset="0"/>
            </a:endParaRPr>
          </a:p>
          <a:p>
            <a:r>
              <a:rPr lang="en-US" altLang="zh-CN" u="none" strike="noStrike" dirty="0">
                <a:solidFill>
                  <a:schemeClr val="tx1">
                    <a:lumMod val="85000"/>
                    <a:lumOff val="15000"/>
                  </a:schemeClr>
                </a:solidFill>
                <a:effectLst/>
                <a:latin typeface="Times New Roman" panose="02020603050405020304" pitchFamily="18" charset="0"/>
                <a:cs typeface="Times New Roman" panose="02020603050405020304" pitchFamily="18" charset="0"/>
              </a:rPr>
              <a:t>It is notable that W303 performed far better than other strains under salt stress (Figure 2), making it more suitable for our design.</a:t>
            </a:r>
          </a:p>
        </p:txBody>
      </p:sp>
      <p:pic>
        <p:nvPicPr>
          <p:cNvPr id="9" name="图片 8">
            <a:extLst>
              <a:ext uri="{FF2B5EF4-FFF2-40B4-BE49-F238E27FC236}">
                <a16:creationId xmlns:a16="http://schemas.microsoft.com/office/drawing/2014/main" id="{A0C60E22-1A29-FFF0-12A5-91523D2430C8}"/>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9639" y="1767349"/>
            <a:ext cx="8485890" cy="2878758"/>
          </a:xfrm>
          <a:prstGeom prst="rect">
            <a:avLst/>
          </a:prstGeom>
        </p:spPr>
      </p:pic>
      <p:sp>
        <p:nvSpPr>
          <p:cNvPr id="2" name="文本框 1">
            <a:extLst>
              <a:ext uri="{FF2B5EF4-FFF2-40B4-BE49-F238E27FC236}">
                <a16:creationId xmlns:a16="http://schemas.microsoft.com/office/drawing/2014/main" id="{9B02589D-D094-6323-BCF3-5A39B8A18BF9}"/>
              </a:ext>
            </a:extLst>
          </p:cNvPr>
          <p:cNvSpPr txBox="1"/>
          <p:nvPr/>
        </p:nvSpPr>
        <p:spPr>
          <a:xfrm>
            <a:off x="1151213" y="4684735"/>
            <a:ext cx="7919325" cy="584775"/>
          </a:xfrm>
          <a:prstGeom prst="rect">
            <a:avLst/>
          </a:prstGeom>
          <a:noFill/>
        </p:spPr>
        <p:txBody>
          <a:bodyPr wrap="square" rtlCol="0">
            <a:spAutoFit/>
          </a:bodyPr>
          <a:lstStyle/>
          <a:p>
            <a:r>
              <a:rPr kumimoji="1" lang="en-US" altLang="zh-CN" sz="1600" i="1" dirty="0">
                <a:solidFill>
                  <a:schemeClr val="bg2">
                    <a:lumMod val="75000"/>
                  </a:schemeClr>
                </a:solidFill>
                <a:latin typeface="Times New Roman" panose="02020603050405020304" pitchFamily="18" charset="0"/>
                <a:cs typeface="Times New Roman" panose="02020603050405020304" pitchFamily="18" charset="0"/>
              </a:rPr>
              <a:t> Saccharomyces cerevisiae BY4741 and W303-1A laboratory strains differ in salt tolerance. Adapted from Hana et al.[13]</a:t>
            </a:r>
            <a:endParaRPr kumimoji="1" lang="zh-CN" altLang="en-US" sz="1600" i="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77854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微信图片_20240225090606">
            <a:extLst>
              <a:ext uri="{FF2B5EF4-FFF2-40B4-BE49-F238E27FC236}">
                <a16:creationId xmlns:a16="http://schemas.microsoft.com/office/drawing/2014/main" id="{76D3C218-3AB2-A09F-C423-1D9D5C51BCB8}"/>
              </a:ext>
            </a:extLst>
          </p:cNvPr>
          <p:cNvPicPr>
            <a:picLocks noChangeAspect="1"/>
          </p:cNvPicPr>
          <p:nvPr/>
        </p:nvPicPr>
        <p:blipFill rotWithShape="1">
          <a:blip r:embed="rId4">
            <a:alphaModFix/>
          </a:blip>
          <a:srcRect t="2415" r="9227" b="24893"/>
          <a:stretch/>
        </p:blipFill>
        <p:spPr>
          <a:xfrm>
            <a:off x="-132209" y="0"/>
            <a:ext cx="12324209" cy="6859422"/>
          </a:xfrm>
          <a:prstGeom prst="rect">
            <a:avLst/>
          </a:prstGeom>
          <a:effectLst>
            <a:reflection endPos="0" dist="50800" dir="5400000" sy="-100000" algn="bl" rotWithShape="0"/>
          </a:effectLst>
        </p:spPr>
      </p:pic>
      <p:pic>
        <p:nvPicPr>
          <p:cNvPr id="3" name="图片 2">
            <a:extLst>
              <a:ext uri="{FF2B5EF4-FFF2-40B4-BE49-F238E27FC236}">
                <a16:creationId xmlns:a16="http://schemas.microsoft.com/office/drawing/2014/main" id="{CC02B919-5051-9558-F6DB-2FDBB25757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0761" y="-113762"/>
            <a:ext cx="18321807" cy="1048608"/>
          </a:xfrm>
          <a:prstGeom prst="rect">
            <a:avLst/>
          </a:prstGeom>
        </p:spPr>
      </p:pic>
      <p:sp>
        <p:nvSpPr>
          <p:cNvPr id="6" name="文本框 5">
            <a:extLst>
              <a:ext uri="{FF2B5EF4-FFF2-40B4-BE49-F238E27FC236}">
                <a16:creationId xmlns:a16="http://schemas.microsoft.com/office/drawing/2014/main" id="{1EF00ABC-262A-9B22-3B32-0B730ABAC682}"/>
              </a:ext>
            </a:extLst>
          </p:cNvPr>
          <p:cNvSpPr txBox="1"/>
          <p:nvPr/>
        </p:nvSpPr>
        <p:spPr>
          <a:xfrm>
            <a:off x="611164" y="-76401"/>
            <a:ext cx="6021520" cy="707886"/>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Design: Co-culture System</a:t>
            </a:r>
            <a:endParaRPr kumimoji="1" lang="zh-CN" altLang="en-US" sz="4000" b="1"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DD50E286-1A76-CFA7-2C81-71000255F48C}"/>
              </a:ext>
            </a:extLst>
          </p:cNvPr>
          <p:cNvSpPr txBox="1"/>
          <p:nvPr/>
        </p:nvSpPr>
        <p:spPr>
          <a:xfrm>
            <a:off x="611164" y="816667"/>
            <a:ext cx="13257236" cy="523220"/>
          </a:xfrm>
          <a:prstGeom prst="rect">
            <a:avLst/>
          </a:prstGeom>
          <a:noFill/>
        </p:spPr>
        <p:txBody>
          <a:bodyPr wrap="square">
            <a:spAutoFit/>
          </a:bodyPr>
          <a:lstStyle/>
          <a:p>
            <a:r>
              <a:rPr lang="en-US" altLang="zh-CN" sz="2800" i="1" dirty="0">
                <a:solidFill>
                  <a:srgbClr val="000000"/>
                </a:solidFill>
                <a:latin typeface="Times New Roman" panose="02020603050405020304" pitchFamily="18" charset="0"/>
                <a:cs typeface="Times New Roman" panose="02020603050405020304" pitchFamily="18" charset="0"/>
              </a:rPr>
              <a:t>Strain Saccharomyces cerevisiae W303 clump, a good consumer of sucrose</a:t>
            </a:r>
            <a:endParaRPr lang="zh-CN" altLang="en-US" sz="2800"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49D5A148-A0D3-2223-6C99-9E8275D56AB3}"/>
              </a:ext>
            </a:extLst>
          </p:cNvPr>
          <p:cNvSpPr txBox="1"/>
          <p:nvPr/>
        </p:nvSpPr>
        <p:spPr>
          <a:xfrm>
            <a:off x="8812867" y="1988681"/>
            <a:ext cx="3139494" cy="2585323"/>
          </a:xfrm>
          <a:prstGeom prst="rect">
            <a:avLst/>
          </a:prstGeom>
          <a:noFill/>
        </p:spPr>
        <p:txBody>
          <a:bodyPr wrap="square">
            <a:spAutoFit/>
          </a:bodyPr>
          <a:lstStyle/>
          <a:p>
            <a:r>
              <a:rPr lang="en-US" altLang="zh-CN" u="none" strike="noStrike" dirty="0">
                <a:solidFill>
                  <a:schemeClr val="tx1">
                    <a:lumMod val="85000"/>
                    <a:lumOff val="15000"/>
                  </a:schemeClr>
                </a:solidFill>
                <a:effectLst/>
                <a:latin typeface="Times New Roman" panose="02020603050405020304" pitchFamily="18" charset="0"/>
                <a:cs typeface="Times New Roman" panose="02020603050405020304" pitchFamily="18" charset="0"/>
              </a:rPr>
              <a:t>The recovery of sugars can be performed by a “one pot” synthetic microbial consortium between the sucrose secreting cyanobacteria and another heterotrophic organism [3]. This modular approach has been successfully applied for yeast species [3,4].</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B0B29F3-6918-DAD7-BD31-E2AEF2C5A6B8}"/>
                  </a:ext>
                </a:extLst>
              </p:cNvPr>
              <p:cNvSpPr txBox="1"/>
              <p:nvPr/>
            </p:nvSpPr>
            <p:spPr>
              <a:xfrm>
                <a:off x="611163" y="4899632"/>
                <a:ext cx="8201704" cy="646331"/>
              </a:xfrm>
              <a:prstGeom prst="rect">
                <a:avLst/>
              </a:prstGeom>
              <a:noFill/>
            </p:spPr>
            <p:txBody>
              <a:bodyPr wrap="square">
                <a:spAutoFit/>
              </a:bodyPr>
              <a:lstStyle/>
              <a:p>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Engineered UTEX 2973 </a:t>
                </a:r>
                <a:r>
                  <a:rPr lang="en-US" altLang="zh-CN" b="0" i="0" u="none" strike="noStrike" dirty="0" err="1">
                    <a:solidFill>
                      <a:srgbClr val="333333"/>
                    </a:solidFill>
                    <a:effectLst/>
                    <a:latin typeface="Times New Roman" panose="02020603050405020304" pitchFamily="18" charset="0"/>
                    <a:cs typeface="Times New Roman" panose="02020603050405020304" pitchFamily="18" charset="0"/>
                  </a:rPr>
                  <a:t>acheived</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 sucrose production with a rate of 1.9 </a:t>
                </a:r>
                <a14:m>
                  <m:oMath xmlns:m="http://schemas.openxmlformats.org/officeDocument/2006/math">
                    <m:r>
                      <a:rPr lang="en-US" altLang="zh-CN" b="0" i="1" u="none" strike="noStrike" smtClean="0">
                        <a:solidFill>
                          <a:srgbClr val="333333"/>
                        </a:solidFill>
                        <a:effectLst/>
                        <a:latin typeface="Cambria Math" panose="02040503050406030204" pitchFamily="18" charset="0"/>
                        <a:cs typeface="Times New Roman" panose="02020603050405020304" pitchFamily="18" charset="0"/>
                      </a:rPr>
                      <m:t>𝑔</m:t>
                    </m:r>
                    <m:r>
                      <a:rPr lang="en-US" altLang="zh-CN" b="0" i="1" u="none" strike="noStrike" smtClean="0">
                        <a:solidFill>
                          <a:srgbClr val="333333"/>
                        </a:solidFill>
                        <a:effectLst/>
                        <a:latin typeface="Cambria Math" panose="02040503050406030204" pitchFamily="18" charset="0"/>
                        <a:cs typeface="Times New Roman" panose="02020603050405020304" pitchFamily="18" charset="0"/>
                      </a:rPr>
                      <m:t>⋅</m:t>
                    </m:r>
                    <m:sSup>
                      <m:sSupPr>
                        <m:ctrlPr>
                          <a:rPr lang="en-US" altLang="zh-CN" b="0" i="1" u="none" strike="noStrike" smtClean="0">
                            <a:solidFill>
                              <a:srgbClr val="333333"/>
                            </a:solidFill>
                            <a:effectLst/>
                            <a:latin typeface="Cambria Math" panose="02040503050406030204" pitchFamily="18" charset="0"/>
                            <a:cs typeface="Times New Roman" panose="02020603050405020304" pitchFamily="18" charset="0"/>
                          </a:rPr>
                        </m:ctrlPr>
                      </m:sSupPr>
                      <m:e>
                        <m:r>
                          <a:rPr lang="en-US" altLang="zh-CN" b="0" i="1" u="none" strike="noStrike" smtClean="0">
                            <a:solidFill>
                              <a:srgbClr val="333333"/>
                            </a:solidFill>
                            <a:effectLst/>
                            <a:latin typeface="Cambria Math" panose="02040503050406030204" pitchFamily="18" charset="0"/>
                            <a:cs typeface="Times New Roman" panose="02020603050405020304" pitchFamily="18" charset="0"/>
                          </a:rPr>
                          <m:t>𝐿</m:t>
                        </m:r>
                      </m:e>
                      <m:sup>
                        <m:r>
                          <a:rPr lang="en-US" altLang="zh-CN" b="0" i="1" u="none" strike="noStrike" smtClean="0">
                            <a:solidFill>
                              <a:srgbClr val="333333"/>
                            </a:solidFill>
                            <a:effectLst/>
                            <a:latin typeface="Cambria Math" panose="02040503050406030204" pitchFamily="18" charset="0"/>
                            <a:cs typeface="Times New Roman" panose="02020603050405020304" pitchFamily="18" charset="0"/>
                          </a:rPr>
                          <m:t>−1</m:t>
                        </m:r>
                      </m:sup>
                    </m:sSup>
                    <m:r>
                      <a:rPr lang="en-US" altLang="zh-CN" b="0" i="1" u="none" strike="noStrike" smtClean="0">
                        <a:solidFill>
                          <a:srgbClr val="333333"/>
                        </a:solidFill>
                        <a:effectLst/>
                        <a:latin typeface="Cambria Math" panose="02040503050406030204" pitchFamily="18" charset="0"/>
                        <a:cs typeface="Times New Roman" panose="02020603050405020304" pitchFamily="18" charset="0"/>
                      </a:rPr>
                      <m:t>⋅</m:t>
                    </m:r>
                    <m:r>
                      <a:rPr lang="en-US" altLang="zh-CN" b="0" i="1" u="none" strike="noStrike" smtClean="0">
                        <a:solidFill>
                          <a:srgbClr val="333333"/>
                        </a:solidFill>
                        <a:effectLst/>
                        <a:latin typeface="Cambria Math" panose="02040503050406030204" pitchFamily="18" charset="0"/>
                        <a:cs typeface="Times New Roman" panose="02020603050405020304" pitchFamily="18" charset="0"/>
                      </a:rPr>
                      <m:t>𝑑𝑎</m:t>
                    </m:r>
                    <m:sSup>
                      <m:sSupPr>
                        <m:ctrlPr>
                          <a:rPr lang="en-US" altLang="zh-CN" b="0" i="1" u="none" strike="noStrike" smtClean="0">
                            <a:solidFill>
                              <a:srgbClr val="333333"/>
                            </a:solidFill>
                            <a:effectLst/>
                            <a:latin typeface="Cambria Math" panose="02040503050406030204" pitchFamily="18" charset="0"/>
                            <a:cs typeface="Times New Roman" panose="02020603050405020304" pitchFamily="18" charset="0"/>
                          </a:rPr>
                        </m:ctrlPr>
                      </m:sSupPr>
                      <m:e>
                        <m:r>
                          <a:rPr lang="en-US" altLang="zh-CN" b="0" i="1" u="none" strike="noStrike" smtClean="0">
                            <a:solidFill>
                              <a:srgbClr val="333333"/>
                            </a:solidFill>
                            <a:effectLst/>
                            <a:latin typeface="Cambria Math" panose="02040503050406030204" pitchFamily="18" charset="0"/>
                            <a:cs typeface="Times New Roman" panose="02020603050405020304" pitchFamily="18" charset="0"/>
                          </a:rPr>
                          <m:t>𝑦</m:t>
                        </m:r>
                      </m:e>
                      <m:sup>
                        <m:r>
                          <a:rPr lang="en-US" altLang="zh-CN" b="0" i="1" u="none" strike="noStrike" smtClean="0">
                            <a:solidFill>
                              <a:srgbClr val="333333"/>
                            </a:solidFill>
                            <a:effectLst/>
                            <a:latin typeface="Cambria Math" panose="02040503050406030204" pitchFamily="18" charset="0"/>
                            <a:cs typeface="Times New Roman" panose="02020603050405020304" pitchFamily="18" charset="0"/>
                          </a:rPr>
                          <m:t>−1</m:t>
                        </m:r>
                      </m:sup>
                    </m:sSup>
                  </m:oMath>
                </a14:m>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in salt stress conditions, reaching titers as high as 8 </a:t>
                </a:r>
                <a14:m>
                  <m:oMath xmlns:m="http://schemas.openxmlformats.org/officeDocument/2006/math">
                    <m:r>
                      <a:rPr lang="en-US" altLang="zh-CN" i="1">
                        <a:solidFill>
                          <a:srgbClr val="333333"/>
                        </a:solidFill>
                        <a:latin typeface="Cambria Math" panose="02040503050406030204" pitchFamily="18" charset="0"/>
                        <a:cs typeface="Times New Roman" panose="02020603050405020304" pitchFamily="18" charset="0"/>
                      </a:rPr>
                      <m:t>𝑔</m:t>
                    </m:r>
                    <m:r>
                      <a:rPr lang="en-US" altLang="zh-CN" i="1">
                        <a:solidFill>
                          <a:srgbClr val="333333"/>
                        </a:solidFill>
                        <a:latin typeface="Cambria Math" panose="02040503050406030204" pitchFamily="18" charset="0"/>
                        <a:cs typeface="Times New Roman" panose="02020603050405020304" pitchFamily="18" charset="0"/>
                      </a:rPr>
                      <m:t>⋅</m:t>
                    </m:r>
                    <m:sSup>
                      <m:sSupPr>
                        <m:ctrlPr>
                          <a:rPr lang="en-US" altLang="zh-CN" i="1">
                            <a:solidFill>
                              <a:srgbClr val="333333"/>
                            </a:solidFill>
                            <a:latin typeface="Cambria Math" panose="02040503050406030204" pitchFamily="18" charset="0"/>
                            <a:cs typeface="Times New Roman" panose="02020603050405020304" pitchFamily="18" charset="0"/>
                          </a:rPr>
                        </m:ctrlPr>
                      </m:sSupPr>
                      <m:e>
                        <m:r>
                          <a:rPr lang="en-US" altLang="zh-CN" i="1">
                            <a:solidFill>
                              <a:srgbClr val="333333"/>
                            </a:solidFill>
                            <a:latin typeface="Cambria Math" panose="02040503050406030204" pitchFamily="18" charset="0"/>
                            <a:cs typeface="Times New Roman" panose="02020603050405020304" pitchFamily="18" charset="0"/>
                          </a:rPr>
                          <m:t>𝐿</m:t>
                        </m:r>
                      </m:e>
                      <m:sup>
                        <m:r>
                          <a:rPr lang="en-US" altLang="zh-CN" i="1">
                            <a:solidFill>
                              <a:srgbClr val="333333"/>
                            </a:solidFill>
                            <a:latin typeface="Cambria Math" panose="02040503050406030204" pitchFamily="18" charset="0"/>
                            <a:cs typeface="Times New Roman" panose="02020603050405020304" pitchFamily="18" charset="0"/>
                          </a:rPr>
                          <m:t>−1</m:t>
                        </m:r>
                      </m:sup>
                    </m:sSup>
                  </m:oMath>
                </a14:m>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[4]. </a:t>
                </a:r>
                <a:endParaRPr lang="zh-CN" altLang="en-US" dirty="0">
                  <a:latin typeface="Times New Roman" panose="02020603050405020304" pitchFamily="18" charset="0"/>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CB0B29F3-6918-DAD7-BD31-E2AEF2C5A6B8}"/>
                  </a:ext>
                </a:extLst>
              </p:cNvPr>
              <p:cNvSpPr txBox="1">
                <a:spLocks noRot="1" noChangeAspect="1" noMove="1" noResize="1" noEditPoints="1" noAdjustHandles="1" noChangeArrowheads="1" noChangeShapeType="1" noTextEdit="1"/>
              </p:cNvSpPr>
              <p:nvPr/>
            </p:nvSpPr>
            <p:spPr>
              <a:xfrm>
                <a:off x="611163" y="4899632"/>
                <a:ext cx="8201704" cy="646331"/>
              </a:xfrm>
              <a:prstGeom prst="rect">
                <a:avLst/>
              </a:prstGeom>
              <a:blipFill>
                <a:blip r:embed="rId6"/>
                <a:stretch>
                  <a:fillRect l="-618" t="-3846" b="-13462"/>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2ABEF49A-D9FD-B8D6-1F32-D92F41A8995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9639" y="1787877"/>
            <a:ext cx="8757076" cy="2446830"/>
          </a:xfrm>
          <a:prstGeom prst="rect">
            <a:avLst/>
          </a:prstGeom>
        </p:spPr>
      </p:pic>
      <p:sp>
        <p:nvSpPr>
          <p:cNvPr id="7" name="文本框 6">
            <a:extLst>
              <a:ext uri="{FF2B5EF4-FFF2-40B4-BE49-F238E27FC236}">
                <a16:creationId xmlns:a16="http://schemas.microsoft.com/office/drawing/2014/main" id="{8E6102EC-C3F8-927D-B525-BC3CB71DD219}"/>
              </a:ext>
            </a:extLst>
          </p:cNvPr>
          <p:cNvSpPr txBox="1"/>
          <p:nvPr/>
        </p:nvSpPr>
        <p:spPr>
          <a:xfrm>
            <a:off x="1081660" y="4141831"/>
            <a:ext cx="6937602" cy="338554"/>
          </a:xfrm>
          <a:prstGeom prst="rect">
            <a:avLst/>
          </a:prstGeom>
          <a:noFill/>
        </p:spPr>
        <p:txBody>
          <a:bodyPr wrap="square" rtlCol="0">
            <a:spAutoFit/>
          </a:bodyPr>
          <a:lstStyle/>
          <a:p>
            <a:r>
              <a:rPr kumimoji="1" lang="en-US" altLang="zh-CN" sz="1600" i="1" dirty="0">
                <a:solidFill>
                  <a:schemeClr val="bg2">
                    <a:lumMod val="75000"/>
                  </a:schemeClr>
                </a:solidFill>
                <a:latin typeface="Times New Roman" panose="02020603050405020304" pitchFamily="18" charset="0"/>
                <a:cs typeface="Times New Roman" panose="02020603050405020304" pitchFamily="18" charset="0"/>
              </a:rPr>
              <a:t>Engineering sucrose secretion in Syn UTEX 2973. Adapted from Lin et al.2020 [4]</a:t>
            </a:r>
            <a:endParaRPr kumimoji="1" lang="zh-CN" altLang="en-US" sz="1600" i="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151754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33361402-8482-9261-BFED-8BD498DBA427}"/>
              </a:ext>
            </a:extLst>
          </p:cNvPr>
          <p:cNvGrpSpPr/>
          <p:nvPr/>
        </p:nvGrpSpPr>
        <p:grpSpPr>
          <a:xfrm>
            <a:off x="-5740761" y="-113762"/>
            <a:ext cx="19609161" cy="6973184"/>
            <a:chOff x="-5740761" y="-113762"/>
            <a:chExt cx="19609161" cy="6973184"/>
          </a:xfrm>
        </p:grpSpPr>
        <p:pic>
          <p:nvPicPr>
            <p:cNvPr id="4" name="内容占位符 3" descr="微信图片_20240225090606">
              <a:extLst>
                <a:ext uri="{FF2B5EF4-FFF2-40B4-BE49-F238E27FC236}">
                  <a16:creationId xmlns:a16="http://schemas.microsoft.com/office/drawing/2014/main" id="{76D3C218-3AB2-A09F-C423-1D9D5C51BCB8}"/>
                </a:ext>
              </a:extLst>
            </p:cNvPr>
            <p:cNvPicPr>
              <a:picLocks noChangeAspect="1"/>
            </p:cNvPicPr>
            <p:nvPr/>
          </p:nvPicPr>
          <p:blipFill rotWithShape="1">
            <a:blip r:embed="rId3">
              <a:alphaModFix/>
            </a:blip>
            <a:srcRect t="2415" r="9227" b="24893"/>
            <a:stretch/>
          </p:blipFill>
          <p:spPr>
            <a:xfrm>
              <a:off x="-132209" y="0"/>
              <a:ext cx="12324209" cy="6859422"/>
            </a:xfrm>
            <a:prstGeom prst="rect">
              <a:avLst/>
            </a:prstGeom>
            <a:effectLst>
              <a:reflection endPos="0" dist="50800" dir="5400000" sy="-100000" algn="bl" rotWithShape="0"/>
            </a:effectLst>
          </p:spPr>
        </p:pic>
        <p:pic>
          <p:nvPicPr>
            <p:cNvPr id="3" name="图片 2">
              <a:extLst>
                <a:ext uri="{FF2B5EF4-FFF2-40B4-BE49-F238E27FC236}">
                  <a16:creationId xmlns:a16="http://schemas.microsoft.com/office/drawing/2014/main" id="{CC02B919-5051-9558-F6DB-2FDBB2575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0761" y="-113762"/>
              <a:ext cx="18321807" cy="1048608"/>
            </a:xfrm>
            <a:prstGeom prst="rect">
              <a:avLst/>
            </a:prstGeom>
          </p:spPr>
        </p:pic>
        <p:sp>
          <p:nvSpPr>
            <p:cNvPr id="6" name="文本框 5">
              <a:extLst>
                <a:ext uri="{FF2B5EF4-FFF2-40B4-BE49-F238E27FC236}">
                  <a16:creationId xmlns:a16="http://schemas.microsoft.com/office/drawing/2014/main" id="{1EF00ABC-262A-9B22-3B32-0B730ABAC682}"/>
                </a:ext>
              </a:extLst>
            </p:cNvPr>
            <p:cNvSpPr txBox="1"/>
            <p:nvPr/>
          </p:nvSpPr>
          <p:spPr>
            <a:xfrm>
              <a:off x="611164" y="-76401"/>
              <a:ext cx="5936562" cy="707886"/>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Design: Co-culture system</a:t>
              </a:r>
              <a:endParaRPr kumimoji="1" lang="zh-CN" altLang="en-US" sz="4000" b="1"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DD50E286-1A76-CFA7-2C81-71000255F48C}"/>
                </a:ext>
              </a:extLst>
            </p:cNvPr>
            <p:cNvSpPr txBox="1"/>
            <p:nvPr/>
          </p:nvSpPr>
          <p:spPr>
            <a:xfrm>
              <a:off x="611164" y="816667"/>
              <a:ext cx="13257236" cy="523220"/>
            </a:xfrm>
            <a:prstGeom prst="rect">
              <a:avLst/>
            </a:prstGeom>
            <a:noFill/>
          </p:spPr>
          <p:txBody>
            <a:bodyPr wrap="square">
              <a:spAutoFit/>
            </a:bodyPr>
            <a:lstStyle/>
            <a:p>
              <a:r>
                <a:rPr lang="en-US" altLang="zh-CN" sz="2800" dirty="0">
                  <a:latin typeface="Times New Roman" panose="02020603050405020304" pitchFamily="18" charset="0"/>
                  <a:cs typeface="Times New Roman" panose="02020603050405020304" pitchFamily="18" charset="0"/>
                </a:rPr>
                <a:t>We provide protocols for cell culture and IPTG induction. </a:t>
              </a:r>
              <a:endParaRPr lang="zh-CN" altLang="en-US" sz="2800" dirty="0">
                <a:latin typeface="Times New Roman" panose="02020603050405020304" pitchFamily="18" charset="0"/>
                <a:cs typeface="Times New Roman" panose="02020603050405020304" pitchFamily="18" charset="0"/>
              </a:endParaRPr>
            </a:p>
          </p:txBody>
        </p:sp>
      </p:grpSp>
      <p:pic>
        <p:nvPicPr>
          <p:cNvPr id="7" name="图片 6">
            <a:extLst>
              <a:ext uri="{FF2B5EF4-FFF2-40B4-BE49-F238E27FC236}">
                <a16:creationId xmlns:a16="http://schemas.microsoft.com/office/drawing/2014/main" id="{669E817B-D885-F28C-3609-D52C461E40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164" y="1751513"/>
            <a:ext cx="6844814" cy="13493552"/>
          </a:xfrm>
          <a:prstGeom prst="rect">
            <a:avLst/>
          </a:prstGeom>
        </p:spPr>
      </p:pic>
      <p:sp>
        <p:nvSpPr>
          <p:cNvPr id="9" name="矩形 8">
            <a:extLst>
              <a:ext uri="{FF2B5EF4-FFF2-40B4-BE49-F238E27FC236}">
                <a16:creationId xmlns:a16="http://schemas.microsoft.com/office/drawing/2014/main" id="{779FCBB2-EBFC-009C-8866-3A6CFB7B0175}"/>
              </a:ext>
            </a:extLst>
          </p:cNvPr>
          <p:cNvSpPr/>
          <p:nvPr/>
        </p:nvSpPr>
        <p:spPr>
          <a:xfrm>
            <a:off x="611164" y="1709307"/>
            <a:ext cx="6844814" cy="3956707"/>
          </a:xfrm>
          <a:prstGeom prst="rect">
            <a:avLst/>
          </a:prstGeom>
          <a:noFill/>
          <a:ln w="31750">
            <a:solidFill>
              <a:srgbClr val="5F9D31"/>
            </a:solidFill>
          </a:ln>
          <a:effectLst>
            <a:glow rad="254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6" name="图片 25">
            <a:extLst>
              <a:ext uri="{FF2B5EF4-FFF2-40B4-BE49-F238E27FC236}">
                <a16:creationId xmlns:a16="http://schemas.microsoft.com/office/drawing/2014/main" id="{8257B852-AE86-E3C4-104D-AEE62F0612BC}"/>
              </a:ext>
            </a:extLst>
          </p:cNvPr>
          <p:cNvPicPr>
            <a:picLocks noChangeAspect="1"/>
          </p:cNvPicPr>
          <p:nvPr/>
        </p:nvPicPr>
        <p:blipFill rotWithShape="1">
          <a:blip r:embed="rId6">
            <a:extLst>
              <a:ext uri="{28A0092B-C50C-407E-A947-70E740481C1C}">
                <a14:useLocalDpi xmlns:a14="http://schemas.microsoft.com/office/drawing/2010/main" val="0"/>
              </a:ext>
            </a:extLst>
          </a:blip>
          <a:srcRect r="7720" b="73233"/>
          <a:stretch/>
        </p:blipFill>
        <p:spPr>
          <a:xfrm>
            <a:off x="-5893682" y="-200996"/>
            <a:ext cx="18321807" cy="1910303"/>
          </a:xfrm>
          <a:prstGeom prst="rect">
            <a:avLst/>
          </a:prstGeom>
        </p:spPr>
      </p:pic>
      <p:sp>
        <p:nvSpPr>
          <p:cNvPr id="28" name="矩形 27">
            <a:extLst>
              <a:ext uri="{FF2B5EF4-FFF2-40B4-BE49-F238E27FC236}">
                <a16:creationId xmlns:a16="http://schemas.microsoft.com/office/drawing/2014/main" id="{7AB7C21B-E36C-A105-DB4D-5DB28FCE5550}"/>
              </a:ext>
            </a:extLst>
          </p:cNvPr>
          <p:cNvSpPr/>
          <p:nvPr/>
        </p:nvSpPr>
        <p:spPr>
          <a:xfrm>
            <a:off x="0" y="0"/>
            <a:ext cx="7747462" cy="600311"/>
          </a:xfrm>
          <a:prstGeom prst="rect">
            <a:avLst/>
          </a:prstGeom>
          <a:solidFill>
            <a:srgbClr val="E5F2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文本框 26">
            <a:extLst>
              <a:ext uri="{FF2B5EF4-FFF2-40B4-BE49-F238E27FC236}">
                <a16:creationId xmlns:a16="http://schemas.microsoft.com/office/drawing/2014/main" id="{0E8B8CA7-C35D-A296-58E0-ED174BD245EE}"/>
              </a:ext>
            </a:extLst>
          </p:cNvPr>
          <p:cNvSpPr txBox="1"/>
          <p:nvPr/>
        </p:nvSpPr>
        <p:spPr>
          <a:xfrm>
            <a:off x="611164" y="-76401"/>
            <a:ext cx="6021520" cy="707886"/>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Design: Co-culture System</a:t>
            </a:r>
            <a:endParaRPr kumimoji="1" lang="zh-CN" altLang="en-US" sz="4000" b="1"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77F1E026-D890-558A-5345-2AB08E6C429F}"/>
              </a:ext>
            </a:extLst>
          </p:cNvPr>
          <p:cNvSpPr txBox="1"/>
          <p:nvPr/>
        </p:nvSpPr>
        <p:spPr>
          <a:xfrm>
            <a:off x="7747462" y="3189906"/>
            <a:ext cx="3631973" cy="523220"/>
          </a:xfrm>
          <a:prstGeom prst="rect">
            <a:avLst/>
          </a:prstGeom>
          <a:noFill/>
        </p:spPr>
        <p:txBody>
          <a:bodyPr wrap="square">
            <a:spAutoFit/>
          </a:bodyPr>
          <a:lstStyle/>
          <a:p>
            <a:r>
              <a:rPr lang="en-US" altLang="zh-CN" sz="2800" dirty="0">
                <a:solidFill>
                  <a:srgbClr val="000000"/>
                </a:solidFill>
                <a:latin typeface="Times New Roman" panose="02020603050405020304" pitchFamily="18" charset="0"/>
                <a:cs typeface="Times New Roman" panose="02020603050405020304" pitchFamily="18" charset="0"/>
              </a:rPr>
              <a:t>Learn more on our wiki!</a:t>
            </a:r>
            <a:endParaRPr lang="zh-CN" altLang="en-US" sz="28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C01E6F0A-457A-F244-2080-FDFCB55F9B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208" y="5663696"/>
            <a:ext cx="12324208" cy="1194304"/>
          </a:xfrm>
          <a:prstGeom prst="rect">
            <a:avLst/>
          </a:prstGeom>
        </p:spPr>
      </p:pic>
      <p:pic>
        <p:nvPicPr>
          <p:cNvPr id="11" name="内容占位符 3" descr="微信图片_20240225090606">
            <a:extLst>
              <a:ext uri="{FF2B5EF4-FFF2-40B4-BE49-F238E27FC236}">
                <a16:creationId xmlns:a16="http://schemas.microsoft.com/office/drawing/2014/main" id="{532769A2-AB6D-3AB9-B87D-8B5E9DB36CEB}"/>
              </a:ext>
            </a:extLst>
          </p:cNvPr>
          <p:cNvPicPr>
            <a:picLocks noChangeAspect="1"/>
          </p:cNvPicPr>
          <p:nvPr/>
        </p:nvPicPr>
        <p:blipFill rotWithShape="1">
          <a:blip r:embed="rId3">
            <a:alphaModFix/>
          </a:blip>
          <a:srcRect t="62475" r="9227" b="24893"/>
          <a:stretch/>
        </p:blipFill>
        <p:spPr>
          <a:xfrm>
            <a:off x="-132210" y="5673998"/>
            <a:ext cx="12324209" cy="1191986"/>
          </a:xfrm>
          <a:prstGeom prst="rect">
            <a:avLst/>
          </a:prstGeom>
          <a:effectLst>
            <a:reflection endPos="0" dist="50800" dir="5400000" sy="-100000" algn="bl" rotWithShape="0"/>
          </a:effectLst>
        </p:spPr>
      </p:pic>
    </p:spTree>
    <p:custDataLst>
      <p:tags r:id="rId1"/>
    </p:custDataLst>
    <p:extLst>
      <p:ext uri="{BB962C8B-B14F-4D97-AF65-F5344CB8AC3E}">
        <p14:creationId xmlns:p14="http://schemas.microsoft.com/office/powerpoint/2010/main" val="165633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33361402-8482-9261-BFED-8BD498DBA427}"/>
              </a:ext>
            </a:extLst>
          </p:cNvPr>
          <p:cNvGrpSpPr/>
          <p:nvPr/>
        </p:nvGrpSpPr>
        <p:grpSpPr>
          <a:xfrm>
            <a:off x="-5740761" y="-113762"/>
            <a:ext cx="19609161" cy="6973184"/>
            <a:chOff x="-5740761" y="-113762"/>
            <a:chExt cx="19609161" cy="6973184"/>
          </a:xfrm>
        </p:grpSpPr>
        <p:pic>
          <p:nvPicPr>
            <p:cNvPr id="4" name="内容占位符 3" descr="微信图片_20240225090606">
              <a:extLst>
                <a:ext uri="{FF2B5EF4-FFF2-40B4-BE49-F238E27FC236}">
                  <a16:creationId xmlns:a16="http://schemas.microsoft.com/office/drawing/2014/main" id="{76D3C218-3AB2-A09F-C423-1D9D5C51BCB8}"/>
                </a:ext>
              </a:extLst>
            </p:cNvPr>
            <p:cNvPicPr>
              <a:picLocks noChangeAspect="1"/>
            </p:cNvPicPr>
            <p:nvPr/>
          </p:nvPicPr>
          <p:blipFill rotWithShape="1">
            <a:blip r:embed="rId3">
              <a:alphaModFix/>
            </a:blip>
            <a:srcRect t="2415" r="9227" b="24893"/>
            <a:stretch/>
          </p:blipFill>
          <p:spPr>
            <a:xfrm>
              <a:off x="-132209" y="0"/>
              <a:ext cx="12324209" cy="6859422"/>
            </a:xfrm>
            <a:prstGeom prst="rect">
              <a:avLst/>
            </a:prstGeom>
            <a:effectLst>
              <a:reflection endPos="0" dist="50800" dir="5400000" sy="-100000" algn="bl" rotWithShape="0"/>
            </a:effectLst>
          </p:spPr>
        </p:pic>
        <p:pic>
          <p:nvPicPr>
            <p:cNvPr id="3" name="图片 2">
              <a:extLst>
                <a:ext uri="{FF2B5EF4-FFF2-40B4-BE49-F238E27FC236}">
                  <a16:creationId xmlns:a16="http://schemas.microsoft.com/office/drawing/2014/main" id="{CC02B919-5051-9558-F6DB-2FDBB2575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0761" y="-113762"/>
              <a:ext cx="18321807" cy="1048608"/>
            </a:xfrm>
            <a:prstGeom prst="rect">
              <a:avLst/>
            </a:prstGeom>
          </p:spPr>
        </p:pic>
        <p:sp>
          <p:nvSpPr>
            <p:cNvPr id="6" name="文本框 5">
              <a:extLst>
                <a:ext uri="{FF2B5EF4-FFF2-40B4-BE49-F238E27FC236}">
                  <a16:creationId xmlns:a16="http://schemas.microsoft.com/office/drawing/2014/main" id="{1EF00ABC-262A-9B22-3B32-0B730ABAC682}"/>
                </a:ext>
              </a:extLst>
            </p:cNvPr>
            <p:cNvSpPr txBox="1"/>
            <p:nvPr/>
          </p:nvSpPr>
          <p:spPr>
            <a:xfrm>
              <a:off x="611164" y="-76401"/>
              <a:ext cx="5936562" cy="707886"/>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Design: Co-culture system</a:t>
              </a:r>
              <a:endParaRPr kumimoji="1" lang="zh-CN" altLang="en-US" sz="4000" b="1"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DD50E286-1A76-CFA7-2C81-71000255F48C}"/>
                </a:ext>
              </a:extLst>
            </p:cNvPr>
            <p:cNvSpPr txBox="1"/>
            <p:nvPr/>
          </p:nvSpPr>
          <p:spPr>
            <a:xfrm>
              <a:off x="611164" y="816667"/>
              <a:ext cx="13257236" cy="523220"/>
            </a:xfrm>
            <a:prstGeom prst="rect">
              <a:avLst/>
            </a:prstGeom>
            <a:noFill/>
          </p:spPr>
          <p:txBody>
            <a:bodyPr wrap="square">
              <a:spAutoFit/>
            </a:bodyPr>
            <a:lstStyle/>
            <a:p>
              <a:r>
                <a:rPr lang="en-US" altLang="zh-CN" sz="2800" dirty="0">
                  <a:latin typeface="Times New Roman" panose="02020603050405020304" pitchFamily="18" charset="0"/>
                  <a:cs typeface="Times New Roman" panose="02020603050405020304" pitchFamily="18" charset="0"/>
                </a:rPr>
                <a:t>We provide protocols for cell culture and IPTG induction. </a:t>
              </a:r>
              <a:endParaRPr lang="zh-CN" altLang="en-US" sz="2800" dirty="0">
                <a:latin typeface="Times New Roman" panose="02020603050405020304" pitchFamily="18" charset="0"/>
                <a:cs typeface="Times New Roman" panose="02020603050405020304" pitchFamily="18" charset="0"/>
              </a:endParaRPr>
            </a:p>
          </p:txBody>
        </p:sp>
      </p:grpSp>
      <p:pic>
        <p:nvPicPr>
          <p:cNvPr id="7" name="图片 6">
            <a:extLst>
              <a:ext uri="{FF2B5EF4-FFF2-40B4-BE49-F238E27FC236}">
                <a16:creationId xmlns:a16="http://schemas.microsoft.com/office/drawing/2014/main" id="{669E817B-D885-F28C-3609-D52C461E40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164" y="-1972589"/>
            <a:ext cx="6844814" cy="13493552"/>
          </a:xfrm>
          <a:prstGeom prst="rect">
            <a:avLst/>
          </a:prstGeom>
        </p:spPr>
      </p:pic>
      <p:pic>
        <p:nvPicPr>
          <p:cNvPr id="8" name="内容占位符 3" descr="微信图片_20240225090606">
            <a:extLst>
              <a:ext uri="{FF2B5EF4-FFF2-40B4-BE49-F238E27FC236}">
                <a16:creationId xmlns:a16="http://schemas.microsoft.com/office/drawing/2014/main" id="{23F718C8-6C22-5258-D08B-951C9600CF95}"/>
              </a:ext>
            </a:extLst>
          </p:cNvPr>
          <p:cNvPicPr>
            <a:picLocks noChangeAspect="1"/>
          </p:cNvPicPr>
          <p:nvPr/>
        </p:nvPicPr>
        <p:blipFill rotWithShape="1">
          <a:blip r:embed="rId3">
            <a:alphaModFix/>
          </a:blip>
          <a:srcRect t="62475" r="9227" b="24893"/>
          <a:stretch/>
        </p:blipFill>
        <p:spPr>
          <a:xfrm>
            <a:off x="-132210" y="5673998"/>
            <a:ext cx="12324209" cy="1191986"/>
          </a:xfrm>
          <a:prstGeom prst="rect">
            <a:avLst/>
          </a:prstGeom>
          <a:effectLst>
            <a:reflection endPos="0" dist="50800" dir="5400000" sy="-100000" algn="bl" rotWithShape="0"/>
          </a:effectLst>
        </p:spPr>
      </p:pic>
      <p:sp>
        <p:nvSpPr>
          <p:cNvPr id="9" name="矩形 8">
            <a:extLst>
              <a:ext uri="{FF2B5EF4-FFF2-40B4-BE49-F238E27FC236}">
                <a16:creationId xmlns:a16="http://schemas.microsoft.com/office/drawing/2014/main" id="{779FCBB2-EBFC-009C-8866-3A6CFB7B0175}"/>
              </a:ext>
            </a:extLst>
          </p:cNvPr>
          <p:cNvSpPr/>
          <p:nvPr/>
        </p:nvSpPr>
        <p:spPr>
          <a:xfrm>
            <a:off x="611164" y="1709307"/>
            <a:ext cx="6844814" cy="3956707"/>
          </a:xfrm>
          <a:prstGeom prst="rect">
            <a:avLst/>
          </a:prstGeom>
          <a:noFill/>
          <a:ln w="31750">
            <a:solidFill>
              <a:srgbClr val="5F9D31"/>
            </a:solidFill>
          </a:ln>
          <a:effectLst>
            <a:glow rad="254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6" name="图片 25">
            <a:extLst>
              <a:ext uri="{FF2B5EF4-FFF2-40B4-BE49-F238E27FC236}">
                <a16:creationId xmlns:a16="http://schemas.microsoft.com/office/drawing/2014/main" id="{8257B852-AE86-E3C4-104D-AEE62F0612BC}"/>
              </a:ext>
            </a:extLst>
          </p:cNvPr>
          <p:cNvPicPr>
            <a:picLocks noChangeAspect="1"/>
          </p:cNvPicPr>
          <p:nvPr/>
        </p:nvPicPr>
        <p:blipFill rotWithShape="1">
          <a:blip r:embed="rId6">
            <a:extLst>
              <a:ext uri="{28A0092B-C50C-407E-A947-70E740481C1C}">
                <a14:useLocalDpi xmlns:a14="http://schemas.microsoft.com/office/drawing/2010/main" val="0"/>
              </a:ext>
            </a:extLst>
          </a:blip>
          <a:srcRect r="7720" b="73233"/>
          <a:stretch/>
        </p:blipFill>
        <p:spPr>
          <a:xfrm>
            <a:off x="-5893682" y="-200996"/>
            <a:ext cx="18321807" cy="1910303"/>
          </a:xfrm>
          <a:prstGeom prst="rect">
            <a:avLst/>
          </a:prstGeom>
        </p:spPr>
      </p:pic>
      <p:sp>
        <p:nvSpPr>
          <p:cNvPr id="2" name="矩形 1">
            <a:extLst>
              <a:ext uri="{FF2B5EF4-FFF2-40B4-BE49-F238E27FC236}">
                <a16:creationId xmlns:a16="http://schemas.microsoft.com/office/drawing/2014/main" id="{E5E5195E-B012-0B97-A6B2-B93868277A5B}"/>
              </a:ext>
            </a:extLst>
          </p:cNvPr>
          <p:cNvSpPr/>
          <p:nvPr/>
        </p:nvSpPr>
        <p:spPr>
          <a:xfrm>
            <a:off x="0" y="0"/>
            <a:ext cx="7747462" cy="600311"/>
          </a:xfrm>
          <a:prstGeom prst="rect">
            <a:avLst/>
          </a:prstGeom>
          <a:solidFill>
            <a:srgbClr val="E5F2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2847EA7D-2FEC-191F-82C5-28D196D15980}"/>
              </a:ext>
            </a:extLst>
          </p:cNvPr>
          <p:cNvSpPr txBox="1"/>
          <p:nvPr/>
        </p:nvSpPr>
        <p:spPr>
          <a:xfrm>
            <a:off x="611164" y="-76401"/>
            <a:ext cx="6021520" cy="707886"/>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Design: Co-culture System</a:t>
            </a:r>
            <a:endParaRPr kumimoji="1" lang="zh-CN" altLang="en-US" sz="4000" b="1"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34746123-9496-08E1-12BB-3304C31ECCD8}"/>
              </a:ext>
            </a:extLst>
          </p:cNvPr>
          <p:cNvSpPr txBox="1"/>
          <p:nvPr/>
        </p:nvSpPr>
        <p:spPr>
          <a:xfrm>
            <a:off x="7747462" y="3189906"/>
            <a:ext cx="3631973" cy="523220"/>
          </a:xfrm>
          <a:prstGeom prst="rect">
            <a:avLst/>
          </a:prstGeom>
          <a:noFill/>
        </p:spPr>
        <p:txBody>
          <a:bodyPr wrap="square">
            <a:spAutoFit/>
          </a:bodyPr>
          <a:lstStyle/>
          <a:p>
            <a:r>
              <a:rPr lang="en-US" altLang="zh-CN" sz="2800" dirty="0">
                <a:solidFill>
                  <a:srgbClr val="000000"/>
                </a:solidFill>
                <a:latin typeface="Times New Roman" panose="02020603050405020304" pitchFamily="18" charset="0"/>
                <a:cs typeface="Times New Roman" panose="02020603050405020304" pitchFamily="18" charset="0"/>
              </a:rPr>
              <a:t>Learn more on our wiki!</a:t>
            </a:r>
            <a:endParaRPr lang="zh-CN" altLang="en-US" sz="2800"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593829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33361402-8482-9261-BFED-8BD498DBA427}"/>
              </a:ext>
            </a:extLst>
          </p:cNvPr>
          <p:cNvGrpSpPr/>
          <p:nvPr/>
        </p:nvGrpSpPr>
        <p:grpSpPr>
          <a:xfrm>
            <a:off x="-5740761" y="-113762"/>
            <a:ext cx="19609161" cy="6991845"/>
            <a:chOff x="-5740761" y="-113762"/>
            <a:chExt cx="19609161" cy="6991845"/>
          </a:xfrm>
        </p:grpSpPr>
        <p:pic>
          <p:nvPicPr>
            <p:cNvPr id="4" name="内容占位符 3" descr="微信图片_20240225090606">
              <a:extLst>
                <a:ext uri="{FF2B5EF4-FFF2-40B4-BE49-F238E27FC236}">
                  <a16:creationId xmlns:a16="http://schemas.microsoft.com/office/drawing/2014/main" id="{76D3C218-3AB2-A09F-C423-1D9D5C51BCB8}"/>
                </a:ext>
              </a:extLst>
            </p:cNvPr>
            <p:cNvPicPr>
              <a:picLocks noChangeAspect="1"/>
            </p:cNvPicPr>
            <p:nvPr/>
          </p:nvPicPr>
          <p:blipFill rotWithShape="1">
            <a:blip r:embed="rId3">
              <a:alphaModFix/>
            </a:blip>
            <a:srcRect t="2415" r="9227" b="24893"/>
            <a:stretch/>
          </p:blipFill>
          <p:spPr>
            <a:xfrm>
              <a:off x="-132209" y="18661"/>
              <a:ext cx="12324209" cy="6859422"/>
            </a:xfrm>
            <a:prstGeom prst="rect">
              <a:avLst/>
            </a:prstGeom>
            <a:effectLst>
              <a:reflection endPos="0" dist="50800" dir="5400000" sy="-100000" algn="bl" rotWithShape="0"/>
            </a:effectLst>
          </p:spPr>
        </p:pic>
        <p:pic>
          <p:nvPicPr>
            <p:cNvPr id="3" name="图片 2">
              <a:extLst>
                <a:ext uri="{FF2B5EF4-FFF2-40B4-BE49-F238E27FC236}">
                  <a16:creationId xmlns:a16="http://schemas.microsoft.com/office/drawing/2014/main" id="{CC02B919-5051-9558-F6DB-2FDBB2575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0761" y="-113762"/>
              <a:ext cx="18321807" cy="1048608"/>
            </a:xfrm>
            <a:prstGeom prst="rect">
              <a:avLst/>
            </a:prstGeom>
          </p:spPr>
        </p:pic>
        <p:sp>
          <p:nvSpPr>
            <p:cNvPr id="6" name="文本框 5">
              <a:extLst>
                <a:ext uri="{FF2B5EF4-FFF2-40B4-BE49-F238E27FC236}">
                  <a16:creationId xmlns:a16="http://schemas.microsoft.com/office/drawing/2014/main" id="{1EF00ABC-262A-9B22-3B32-0B730ABAC682}"/>
                </a:ext>
              </a:extLst>
            </p:cNvPr>
            <p:cNvSpPr txBox="1"/>
            <p:nvPr/>
          </p:nvSpPr>
          <p:spPr>
            <a:xfrm>
              <a:off x="611164" y="-76401"/>
              <a:ext cx="5936562" cy="707886"/>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Design: Co-culture system</a:t>
              </a:r>
              <a:endParaRPr kumimoji="1" lang="zh-CN" altLang="en-US" sz="4000" b="1"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DD50E286-1A76-CFA7-2C81-71000255F48C}"/>
                </a:ext>
              </a:extLst>
            </p:cNvPr>
            <p:cNvSpPr txBox="1"/>
            <p:nvPr/>
          </p:nvSpPr>
          <p:spPr>
            <a:xfrm>
              <a:off x="611164" y="816667"/>
              <a:ext cx="13257236" cy="523220"/>
            </a:xfrm>
            <a:prstGeom prst="rect">
              <a:avLst/>
            </a:prstGeom>
            <a:noFill/>
          </p:spPr>
          <p:txBody>
            <a:bodyPr wrap="square">
              <a:spAutoFit/>
            </a:bodyPr>
            <a:lstStyle/>
            <a:p>
              <a:r>
                <a:rPr lang="en-US" altLang="zh-CN" sz="2800" dirty="0">
                  <a:latin typeface="Times New Roman" panose="02020603050405020304" pitchFamily="18" charset="0"/>
                  <a:cs typeface="Times New Roman" panose="02020603050405020304" pitchFamily="18" charset="0"/>
                </a:rPr>
                <a:t>We provide protocols for cell culture and IPTG induction. </a:t>
              </a:r>
              <a:endParaRPr lang="zh-CN" altLang="en-US" sz="2800" dirty="0">
                <a:latin typeface="Times New Roman" panose="02020603050405020304" pitchFamily="18" charset="0"/>
                <a:cs typeface="Times New Roman" panose="02020603050405020304" pitchFamily="18" charset="0"/>
              </a:endParaRPr>
            </a:p>
          </p:txBody>
        </p:sp>
      </p:grpSp>
      <p:pic>
        <p:nvPicPr>
          <p:cNvPr id="7" name="图片 6">
            <a:extLst>
              <a:ext uri="{FF2B5EF4-FFF2-40B4-BE49-F238E27FC236}">
                <a16:creationId xmlns:a16="http://schemas.microsoft.com/office/drawing/2014/main" id="{669E817B-D885-F28C-3609-D52C461E40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164" y="-7708371"/>
            <a:ext cx="6844814" cy="13493552"/>
          </a:xfrm>
          <a:prstGeom prst="rect">
            <a:avLst/>
          </a:prstGeom>
        </p:spPr>
      </p:pic>
      <p:sp>
        <p:nvSpPr>
          <p:cNvPr id="9" name="矩形 8">
            <a:extLst>
              <a:ext uri="{FF2B5EF4-FFF2-40B4-BE49-F238E27FC236}">
                <a16:creationId xmlns:a16="http://schemas.microsoft.com/office/drawing/2014/main" id="{779FCBB2-EBFC-009C-8866-3A6CFB7B0175}"/>
              </a:ext>
            </a:extLst>
          </p:cNvPr>
          <p:cNvSpPr/>
          <p:nvPr/>
        </p:nvSpPr>
        <p:spPr>
          <a:xfrm>
            <a:off x="611164" y="1709307"/>
            <a:ext cx="6844814" cy="3956707"/>
          </a:xfrm>
          <a:prstGeom prst="rect">
            <a:avLst/>
          </a:prstGeom>
          <a:noFill/>
          <a:ln w="31750">
            <a:solidFill>
              <a:srgbClr val="5F9D31"/>
            </a:solidFill>
          </a:ln>
          <a:effectLst>
            <a:glow rad="254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6" name="图片 25">
            <a:extLst>
              <a:ext uri="{FF2B5EF4-FFF2-40B4-BE49-F238E27FC236}">
                <a16:creationId xmlns:a16="http://schemas.microsoft.com/office/drawing/2014/main" id="{8257B852-AE86-E3C4-104D-AEE62F0612BC}"/>
              </a:ext>
            </a:extLst>
          </p:cNvPr>
          <p:cNvPicPr>
            <a:picLocks noChangeAspect="1"/>
          </p:cNvPicPr>
          <p:nvPr/>
        </p:nvPicPr>
        <p:blipFill rotWithShape="1">
          <a:blip r:embed="rId6">
            <a:extLst>
              <a:ext uri="{28A0092B-C50C-407E-A947-70E740481C1C}">
                <a14:useLocalDpi xmlns:a14="http://schemas.microsoft.com/office/drawing/2010/main" val="0"/>
              </a:ext>
            </a:extLst>
          </a:blip>
          <a:srcRect r="7720" b="73233"/>
          <a:stretch/>
        </p:blipFill>
        <p:spPr>
          <a:xfrm>
            <a:off x="-5893682" y="-200996"/>
            <a:ext cx="18321807" cy="1910303"/>
          </a:xfrm>
          <a:prstGeom prst="rect">
            <a:avLst/>
          </a:prstGeom>
        </p:spPr>
      </p:pic>
      <p:sp>
        <p:nvSpPr>
          <p:cNvPr id="2" name="矩形 1">
            <a:extLst>
              <a:ext uri="{FF2B5EF4-FFF2-40B4-BE49-F238E27FC236}">
                <a16:creationId xmlns:a16="http://schemas.microsoft.com/office/drawing/2014/main" id="{722EC06B-732E-BD35-C88F-CC983BE02481}"/>
              </a:ext>
            </a:extLst>
          </p:cNvPr>
          <p:cNvSpPr/>
          <p:nvPr/>
        </p:nvSpPr>
        <p:spPr>
          <a:xfrm>
            <a:off x="0" y="0"/>
            <a:ext cx="7747462" cy="600311"/>
          </a:xfrm>
          <a:prstGeom prst="rect">
            <a:avLst/>
          </a:prstGeom>
          <a:solidFill>
            <a:srgbClr val="E5F2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0001DE7F-1A47-8787-D55C-E3F6140E00AD}"/>
              </a:ext>
            </a:extLst>
          </p:cNvPr>
          <p:cNvSpPr txBox="1"/>
          <p:nvPr/>
        </p:nvSpPr>
        <p:spPr>
          <a:xfrm>
            <a:off x="611164" y="-76401"/>
            <a:ext cx="6021520" cy="707886"/>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Design: Co-culture System</a:t>
            </a:r>
            <a:endParaRPr kumimoji="1" lang="zh-CN" altLang="en-US" sz="4000" b="1"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54624B8B-7447-141A-C1F2-454D7ABFA564}"/>
              </a:ext>
            </a:extLst>
          </p:cNvPr>
          <p:cNvSpPr txBox="1"/>
          <p:nvPr/>
        </p:nvSpPr>
        <p:spPr>
          <a:xfrm>
            <a:off x="7747462" y="3189906"/>
            <a:ext cx="3631973" cy="523220"/>
          </a:xfrm>
          <a:prstGeom prst="rect">
            <a:avLst/>
          </a:prstGeom>
          <a:noFill/>
        </p:spPr>
        <p:txBody>
          <a:bodyPr wrap="square">
            <a:spAutoFit/>
          </a:bodyPr>
          <a:lstStyle/>
          <a:p>
            <a:r>
              <a:rPr lang="en-US" altLang="zh-CN" sz="2800" dirty="0">
                <a:solidFill>
                  <a:srgbClr val="000000"/>
                </a:solidFill>
                <a:latin typeface="Times New Roman" panose="02020603050405020304" pitchFamily="18" charset="0"/>
                <a:cs typeface="Times New Roman" panose="02020603050405020304" pitchFamily="18" charset="0"/>
              </a:rPr>
              <a:t>Learn more on our wiki!</a:t>
            </a:r>
            <a:endParaRPr lang="zh-CN" altLang="en-US" sz="2800" dirty="0">
              <a:latin typeface="Times New Roman" panose="02020603050405020304" pitchFamily="18" charset="0"/>
              <a:cs typeface="Times New Roman" panose="02020603050405020304" pitchFamily="18" charset="0"/>
            </a:endParaRPr>
          </a:p>
        </p:txBody>
      </p:sp>
      <p:pic>
        <p:nvPicPr>
          <p:cNvPr id="11" name="内容占位符 3" descr="微信图片_20240225090606">
            <a:extLst>
              <a:ext uri="{FF2B5EF4-FFF2-40B4-BE49-F238E27FC236}">
                <a16:creationId xmlns:a16="http://schemas.microsoft.com/office/drawing/2014/main" id="{66591F7F-F00B-DDFB-750F-FCC3ED58E998}"/>
              </a:ext>
            </a:extLst>
          </p:cNvPr>
          <p:cNvPicPr>
            <a:picLocks noChangeAspect="1"/>
          </p:cNvPicPr>
          <p:nvPr/>
        </p:nvPicPr>
        <p:blipFill rotWithShape="1">
          <a:blip r:embed="rId3">
            <a:alphaModFix/>
          </a:blip>
          <a:srcRect t="62475" r="9227" b="24893"/>
          <a:stretch/>
        </p:blipFill>
        <p:spPr>
          <a:xfrm>
            <a:off x="-132210" y="5673998"/>
            <a:ext cx="12324209" cy="1191986"/>
          </a:xfrm>
          <a:prstGeom prst="rect">
            <a:avLst/>
          </a:prstGeom>
          <a:effectLst>
            <a:reflection endPos="0" dist="50800" dir="5400000" sy="-100000" algn="bl" rotWithShape="0"/>
          </a:effectLst>
        </p:spPr>
      </p:pic>
    </p:spTree>
    <p:custDataLst>
      <p:tags r:id="rId1"/>
    </p:custDataLst>
    <p:extLst>
      <p:ext uri="{BB962C8B-B14F-4D97-AF65-F5344CB8AC3E}">
        <p14:creationId xmlns:p14="http://schemas.microsoft.com/office/powerpoint/2010/main" val="3511049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内容占位符 3" descr="微信图片_20240225090606">
            <a:extLst>
              <a:ext uri="{FF2B5EF4-FFF2-40B4-BE49-F238E27FC236}">
                <a16:creationId xmlns:a16="http://schemas.microsoft.com/office/drawing/2014/main" id="{85854FCC-4549-895E-1EC6-01A28125171B}"/>
              </a:ext>
            </a:extLst>
          </p:cNvPr>
          <p:cNvPicPr>
            <a:picLocks noChangeAspect="1"/>
          </p:cNvPicPr>
          <p:nvPr/>
        </p:nvPicPr>
        <p:blipFill rotWithShape="1">
          <a:blip r:embed="rId3">
            <a:alphaModFix/>
          </a:blip>
          <a:srcRect t="2415" r="9227" b="24893"/>
          <a:stretch/>
        </p:blipFill>
        <p:spPr>
          <a:xfrm>
            <a:off x="-132209" y="0"/>
            <a:ext cx="12324209" cy="6859422"/>
          </a:xfrm>
          <a:prstGeom prst="rect">
            <a:avLst/>
          </a:prstGeom>
          <a:effectLst>
            <a:reflection endPos="0" dist="50800" dir="5400000" sy="-100000" algn="bl" rotWithShape="0"/>
          </a:effectLst>
        </p:spPr>
      </p:pic>
      <p:pic>
        <p:nvPicPr>
          <p:cNvPr id="3" name="图片 2">
            <a:extLst>
              <a:ext uri="{FF2B5EF4-FFF2-40B4-BE49-F238E27FC236}">
                <a16:creationId xmlns:a16="http://schemas.microsoft.com/office/drawing/2014/main" id="{CC02B919-5051-9558-F6DB-2FDBB2575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0761" y="-113762"/>
            <a:ext cx="18321807" cy="1048608"/>
          </a:xfrm>
          <a:prstGeom prst="rect">
            <a:avLst/>
          </a:prstGeom>
        </p:spPr>
      </p:pic>
      <p:sp>
        <p:nvSpPr>
          <p:cNvPr id="6" name="文本框 5">
            <a:extLst>
              <a:ext uri="{FF2B5EF4-FFF2-40B4-BE49-F238E27FC236}">
                <a16:creationId xmlns:a16="http://schemas.microsoft.com/office/drawing/2014/main" id="{1EF00ABC-262A-9B22-3B32-0B730ABAC682}"/>
              </a:ext>
            </a:extLst>
          </p:cNvPr>
          <p:cNvSpPr txBox="1"/>
          <p:nvPr/>
        </p:nvSpPr>
        <p:spPr>
          <a:xfrm>
            <a:off x="611164" y="-76401"/>
            <a:ext cx="8414804" cy="707886"/>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Design:</a:t>
            </a:r>
            <a:r>
              <a:rPr kumimoji="1" lang="zh-CN" altLang="en-US" sz="4000" b="1" dirty="0">
                <a:latin typeface="Times New Roman" panose="02020603050405020304" pitchFamily="18" charset="0"/>
                <a:cs typeface="Times New Roman" panose="02020603050405020304" pitchFamily="18" charset="0"/>
              </a:rPr>
              <a:t> </a:t>
            </a:r>
            <a:r>
              <a:rPr kumimoji="1" lang="en-US" altLang="zh-CN" sz="4000" b="1" dirty="0">
                <a:latin typeface="Times New Roman" panose="02020603050405020304" pitchFamily="18" charset="0"/>
                <a:cs typeface="Times New Roman" panose="02020603050405020304" pitchFamily="18" charset="0"/>
              </a:rPr>
              <a:t>The Bioluminescence System </a:t>
            </a:r>
            <a:endParaRPr kumimoji="1" lang="zh-CN" altLang="en-US" sz="4000" b="1"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DD50E286-1A76-CFA7-2C81-71000255F48C}"/>
              </a:ext>
            </a:extLst>
          </p:cNvPr>
          <p:cNvSpPr txBox="1"/>
          <p:nvPr/>
        </p:nvSpPr>
        <p:spPr>
          <a:xfrm>
            <a:off x="611164" y="816667"/>
            <a:ext cx="13257236" cy="523220"/>
          </a:xfrm>
          <a:prstGeom prst="rect">
            <a:avLst/>
          </a:prstGeom>
          <a:noFill/>
        </p:spPr>
        <p:txBody>
          <a:bodyPr wrap="square">
            <a:spAutoFit/>
          </a:bodyPr>
          <a:lstStyle/>
          <a:p>
            <a:r>
              <a:rPr lang="en-US" altLang="zh-CN" sz="2800" dirty="0">
                <a:solidFill>
                  <a:srgbClr val="000000"/>
                </a:solidFill>
                <a:latin typeface="Times New Roman" panose="02020603050405020304" pitchFamily="18" charset="0"/>
                <a:cs typeface="Times New Roman" panose="02020603050405020304" pitchFamily="18" charset="0"/>
              </a:rPr>
              <a:t>Fungal bioluminescence pathway.</a:t>
            </a:r>
            <a:endParaRPr lang="zh-CN" altLang="en-US" sz="2800"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49D5A148-A0D3-2223-6C99-9E8275D56AB3}"/>
              </a:ext>
            </a:extLst>
          </p:cNvPr>
          <p:cNvSpPr txBox="1"/>
          <p:nvPr/>
        </p:nvSpPr>
        <p:spPr>
          <a:xfrm>
            <a:off x="8734586" y="1865275"/>
            <a:ext cx="3139494" cy="2862322"/>
          </a:xfrm>
          <a:prstGeom prst="rect">
            <a:avLst/>
          </a:prstGeom>
          <a:noFill/>
        </p:spPr>
        <p:txBody>
          <a:bodyPr wrap="square">
            <a:spAutoFit/>
          </a:bodyPr>
          <a:lstStyle/>
          <a:p>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F</a:t>
            </a:r>
            <a:r>
              <a:rPr lang="en-US" altLang="zh-CN" u="none" strike="noStrike" dirty="0">
                <a:solidFill>
                  <a:schemeClr val="tx1">
                    <a:lumMod val="85000"/>
                    <a:lumOff val="15000"/>
                  </a:schemeClr>
                </a:solidFill>
                <a:effectLst/>
                <a:latin typeface="Times New Roman" panose="02020603050405020304" pitchFamily="18" charset="0"/>
                <a:cs typeface="Times New Roman" panose="02020603050405020304" pitchFamily="18" charset="0"/>
              </a:rPr>
              <a:t>our key enzymes: </a:t>
            </a:r>
            <a:r>
              <a:rPr lang="en-US" altLang="zh-CN" u="none" strike="noStrike" dirty="0">
                <a:solidFill>
                  <a:srgbClr val="00B050"/>
                </a:solidFill>
                <a:effectLst/>
                <a:latin typeface="Times New Roman" panose="02020603050405020304" pitchFamily="18" charset="0"/>
                <a:cs typeface="Times New Roman" panose="02020603050405020304" pitchFamily="18" charset="0"/>
              </a:rPr>
              <a:t>Luz H3H </a:t>
            </a:r>
            <a:r>
              <a:rPr lang="en-US" altLang="zh-CN" u="none" strike="noStrike" dirty="0" err="1">
                <a:solidFill>
                  <a:srgbClr val="00B050"/>
                </a:solidFill>
                <a:effectLst/>
                <a:latin typeface="Times New Roman" panose="02020603050405020304" pitchFamily="18" charset="0"/>
                <a:cs typeface="Times New Roman" panose="02020603050405020304" pitchFamily="18" charset="0"/>
              </a:rPr>
              <a:t>HispS</a:t>
            </a:r>
            <a:r>
              <a:rPr lang="en-US" altLang="zh-CN" u="none" strike="noStrike" dirty="0">
                <a:solidFill>
                  <a:srgbClr val="00B050"/>
                </a:solidFill>
                <a:effectLst/>
                <a:latin typeface="Times New Roman" panose="02020603050405020304" pitchFamily="18" charset="0"/>
                <a:cs typeface="Times New Roman" panose="02020603050405020304" pitchFamily="18" charset="0"/>
              </a:rPr>
              <a:t> CPH</a:t>
            </a:r>
            <a:endParaRPr lang="en-US" altLang="zh-CN" dirty="0">
              <a:solidFill>
                <a:srgbClr val="00B050"/>
              </a:solidFill>
              <a:latin typeface="Times New Roman" panose="02020603050405020304" pitchFamily="18" charset="0"/>
              <a:cs typeface="Times New Roman" panose="02020603050405020304" pitchFamily="18" charset="0"/>
            </a:endParaRPr>
          </a:p>
          <a:p>
            <a:endParaRPr lang="en-US" altLang="zh-CN" u="none" strike="noStrike" dirty="0">
              <a:solidFill>
                <a:schemeClr val="tx1">
                  <a:lumMod val="85000"/>
                  <a:lumOff val="15000"/>
                </a:schemeClr>
              </a:solidFill>
              <a:effectLst/>
              <a:latin typeface="Times New Roman" panose="02020603050405020304" pitchFamily="18" charset="0"/>
              <a:cs typeface="Times New Roman" panose="02020603050405020304" pitchFamily="18" charset="0"/>
            </a:endParaRPr>
          </a:p>
          <a:p>
            <a:r>
              <a:rPr lang="en-US" altLang="zh-CN" u="none" strike="noStrike" dirty="0">
                <a:solidFill>
                  <a:schemeClr val="tx1">
                    <a:lumMod val="85000"/>
                    <a:lumOff val="15000"/>
                  </a:schemeClr>
                </a:solidFill>
                <a:effectLst/>
                <a:latin typeface="Times New Roman" panose="02020603050405020304" pitchFamily="18" charset="0"/>
                <a:cs typeface="Times New Roman" panose="02020603050405020304" pitchFamily="18" charset="0"/>
              </a:rPr>
              <a:t>Important substrate: </a:t>
            </a:r>
            <a:r>
              <a:rPr lang="en-US" altLang="zh-CN" u="none" strike="noStrike" dirty="0">
                <a:solidFill>
                  <a:srgbClr val="00B050"/>
                </a:solidFill>
                <a:effectLst/>
                <a:latin typeface="Times New Roman" panose="02020603050405020304" pitchFamily="18" charset="0"/>
                <a:cs typeface="Times New Roman" panose="02020603050405020304" pitchFamily="18" charset="0"/>
              </a:rPr>
              <a:t>caffeic acid</a:t>
            </a:r>
            <a:r>
              <a:rPr lang="en-US" altLang="zh-CN" u="none" strike="noStrike" dirty="0">
                <a:solidFill>
                  <a:schemeClr val="tx1">
                    <a:lumMod val="85000"/>
                    <a:lumOff val="15000"/>
                  </a:schemeClr>
                </a:solidFill>
                <a:effectLst/>
                <a:latin typeface="Times New Roman" panose="02020603050405020304" pitchFamily="18" charset="0"/>
                <a:cs typeface="Times New Roman" panose="02020603050405020304" pitchFamily="18" charset="0"/>
              </a:rPr>
              <a:t> </a:t>
            </a:r>
          </a:p>
          <a:p>
            <a:endParaRPr lang="en-US" altLang="zh-CN" dirty="0">
              <a:solidFill>
                <a:schemeClr val="tx1">
                  <a:lumMod val="85000"/>
                  <a:lumOff val="15000"/>
                </a:schemeClr>
              </a:solidFill>
              <a:latin typeface="Times New Roman" panose="02020603050405020304" pitchFamily="18" charset="0"/>
              <a:cs typeface="Times New Roman" panose="02020603050405020304" pitchFamily="18" charset="0"/>
            </a:endParaRPr>
          </a:p>
          <a:p>
            <a:r>
              <a:rPr lang="en-US" altLang="zh-CN" u="none" strike="noStrike" dirty="0">
                <a:solidFill>
                  <a:schemeClr val="tx1">
                    <a:lumMod val="85000"/>
                    <a:lumOff val="15000"/>
                  </a:schemeClr>
                </a:solidFill>
                <a:effectLst/>
                <a:latin typeface="Times New Roman" panose="02020603050405020304" pitchFamily="18" charset="0"/>
                <a:cs typeface="Times New Roman" panose="02020603050405020304" pitchFamily="18" charset="0"/>
              </a:rPr>
              <a:t>Research shows that fungi which is introduced the four enzymes and caffeic biosynthesis pathway can luminous as well [</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5</a:t>
            </a:r>
            <a:r>
              <a:rPr lang="en-US" altLang="zh-CN" u="none" strike="noStrike" dirty="0">
                <a:solidFill>
                  <a:schemeClr val="tx1">
                    <a:lumMod val="85000"/>
                    <a:lumOff val="15000"/>
                  </a:schemeClr>
                </a:solidFill>
                <a:effectLst/>
                <a:latin typeface="Times New Roman" panose="02020603050405020304" pitchFamily="18" charset="0"/>
                <a:cs typeface="Times New Roman" panose="02020603050405020304" pitchFamily="18" charset="0"/>
              </a:rPr>
              <a:t>]</a:t>
            </a:r>
          </a:p>
        </p:txBody>
      </p:sp>
      <p:pic>
        <p:nvPicPr>
          <p:cNvPr id="5" name="图片 4">
            <a:extLst>
              <a:ext uri="{FF2B5EF4-FFF2-40B4-BE49-F238E27FC236}">
                <a16:creationId xmlns:a16="http://schemas.microsoft.com/office/drawing/2014/main" id="{6246865A-6849-EAFE-F865-780A3F1726F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94712" y="1297548"/>
            <a:ext cx="4749800" cy="4114800"/>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410F799-6617-6B75-2DA4-8B22F6631F3F}"/>
                  </a:ext>
                </a:extLst>
              </p:cNvPr>
              <p:cNvSpPr txBox="1"/>
              <p:nvPr/>
            </p:nvSpPr>
            <p:spPr>
              <a:xfrm rot="19800000">
                <a:off x="1868772" y="1909693"/>
                <a:ext cx="172002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zh-CN" i="1" smtClean="0">
                          <a:latin typeface="Cambria Math" panose="02040503050406030204" pitchFamily="18" charset="0"/>
                        </a:rPr>
                        <m:t>NADPH</m:t>
                      </m:r>
                      <m:r>
                        <a:rPr kumimoji="1" lang="en-US" altLang="zh-CN" b="0" i="1" smtClean="0">
                          <a:latin typeface="Cambria Math" panose="02040503050406030204" pitchFamily="18" charset="0"/>
                        </a:rPr>
                        <m:t>, </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𝐻</m:t>
                          </m:r>
                        </m:e>
                        <m:sup>
                          <m:r>
                            <a:rPr kumimoji="1" lang="en-US" altLang="zh-CN" b="0" i="1" smtClean="0">
                              <a:latin typeface="Cambria Math" panose="02040503050406030204" pitchFamily="18" charset="0"/>
                            </a:rPr>
                            <m:t>+</m:t>
                          </m:r>
                        </m:sup>
                      </m:sSup>
                      <m:r>
                        <a:rPr kumimoji="1" lang="en-US" altLang="zh-CN" b="0" i="1" smtClean="0">
                          <a:latin typeface="Cambria Math" panose="02040503050406030204" pitchFamily="18" charset="0"/>
                        </a:rPr>
                        <m:t>, </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𝑂</m:t>
                          </m:r>
                        </m:e>
                        <m:sub>
                          <m:r>
                            <a:rPr kumimoji="1" lang="en-US" altLang="zh-CN" b="0" i="1" smtClean="0">
                              <a:latin typeface="Cambria Math" panose="02040503050406030204" pitchFamily="18" charset="0"/>
                            </a:rPr>
                            <m:t>2</m:t>
                          </m:r>
                        </m:sub>
                      </m:sSub>
                    </m:oMath>
                  </m:oMathPara>
                </a14:m>
                <a:endParaRPr kumimoji="1" lang="en-US" altLang="zh-CN" b="0" dirty="0">
                  <a:latin typeface="Times New Roman" panose="02020603050405020304" pitchFamily="18" charset="0"/>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3410F799-6617-6B75-2DA4-8B22F6631F3F}"/>
                  </a:ext>
                </a:extLst>
              </p:cNvPr>
              <p:cNvSpPr txBox="1">
                <a:spLocks noRot="1" noChangeAspect="1" noMove="1" noResize="1" noEditPoints="1" noAdjustHandles="1" noChangeArrowheads="1" noChangeShapeType="1" noTextEdit="1"/>
              </p:cNvSpPr>
              <p:nvPr/>
            </p:nvSpPr>
            <p:spPr>
              <a:xfrm rot="19800000">
                <a:off x="1868772" y="1909693"/>
                <a:ext cx="1720022" cy="369332"/>
              </a:xfrm>
              <a:prstGeom prst="rect">
                <a:avLst/>
              </a:prstGeom>
              <a:blipFill>
                <a:blip r:embed="rId6"/>
                <a:stretch>
                  <a:fillRect/>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BAF74E0A-AA18-CBBA-7D5E-65C89A48DC21}"/>
              </a:ext>
            </a:extLst>
          </p:cNvPr>
          <p:cNvSpPr txBox="1"/>
          <p:nvPr/>
        </p:nvSpPr>
        <p:spPr>
          <a:xfrm>
            <a:off x="2102653" y="2924643"/>
            <a:ext cx="1005403" cy="369332"/>
          </a:xfrm>
          <a:prstGeom prst="rect">
            <a:avLst/>
          </a:prstGeom>
          <a:noFill/>
        </p:spPr>
        <p:txBody>
          <a:bodyPr wrap="none" rtlCol="0">
            <a:spAutoFit/>
          </a:bodyPr>
          <a:lstStyle/>
          <a:p>
            <a:r>
              <a:rPr kumimoji="1" lang="en-US" altLang="zh-CN" dirty="0" err="1">
                <a:latin typeface="Times New Roman" panose="02020603050405020304" pitchFamily="18" charset="0"/>
                <a:cs typeface="Times New Roman" panose="02020603050405020304" pitchFamily="18" charset="0"/>
              </a:rPr>
              <a:t>Hispidin</a:t>
            </a:r>
            <a:endParaRPr kumimoji="1"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E8915C3A-FA86-779C-B68C-D39C8926E481}"/>
              </a:ext>
            </a:extLst>
          </p:cNvPr>
          <p:cNvSpPr txBox="1"/>
          <p:nvPr/>
        </p:nvSpPr>
        <p:spPr>
          <a:xfrm>
            <a:off x="3528940" y="2795302"/>
            <a:ext cx="1890261"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3-hydroxyhispidin</a:t>
            </a:r>
            <a:endParaRPr kumimoji="1" lang="zh-CN" altLang="en-US"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6CD847C2-4406-D7AF-9E5B-C25232DA661D}"/>
              </a:ext>
            </a:extLst>
          </p:cNvPr>
          <p:cNvSpPr txBox="1"/>
          <p:nvPr/>
        </p:nvSpPr>
        <p:spPr>
          <a:xfrm>
            <a:off x="6194467" y="3064938"/>
            <a:ext cx="2540119"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High energy intermediate</a:t>
            </a:r>
            <a:endParaRPr kumimoji="1" lang="zh-CN" altLang="en-US"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DA9B2288-676A-F0BC-2452-568E73DA0FCA}"/>
              </a:ext>
            </a:extLst>
          </p:cNvPr>
          <p:cNvSpPr txBox="1"/>
          <p:nvPr/>
        </p:nvSpPr>
        <p:spPr>
          <a:xfrm>
            <a:off x="6196533" y="4863636"/>
            <a:ext cx="2020746" cy="369332"/>
          </a:xfrm>
          <a:prstGeom prst="rect">
            <a:avLst/>
          </a:prstGeom>
          <a:noFill/>
        </p:spPr>
        <p:txBody>
          <a:bodyPr wrap="none" rtlCol="0">
            <a:spAutoFit/>
          </a:bodyPr>
          <a:lstStyle/>
          <a:p>
            <a:r>
              <a:rPr kumimoji="1" lang="en-US" altLang="zh-CN" dirty="0" err="1">
                <a:latin typeface="Times New Roman" panose="02020603050405020304" pitchFamily="18" charset="0"/>
                <a:cs typeface="Times New Roman" panose="02020603050405020304" pitchFamily="18" charset="0"/>
              </a:rPr>
              <a:t>Caffeylpyruvic</a:t>
            </a:r>
            <a:r>
              <a:rPr kumimoji="1" lang="en-US" altLang="zh-CN" dirty="0">
                <a:latin typeface="Times New Roman" panose="02020603050405020304" pitchFamily="18" charset="0"/>
                <a:cs typeface="Times New Roman" panose="02020603050405020304" pitchFamily="18" charset="0"/>
              </a:rPr>
              <a:t> acid</a:t>
            </a:r>
            <a:endParaRPr kumimoji="1" lang="zh-CN" altLang="en-US"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1C3C8110-63B5-7B35-191D-6ECD42A74C86}"/>
              </a:ext>
            </a:extLst>
          </p:cNvPr>
          <p:cNvSpPr txBox="1"/>
          <p:nvPr/>
        </p:nvSpPr>
        <p:spPr>
          <a:xfrm>
            <a:off x="1118531" y="5055192"/>
            <a:ext cx="1546257" cy="369332"/>
          </a:xfrm>
          <a:prstGeom prst="rect">
            <a:avLst/>
          </a:prstGeom>
          <a:noFill/>
        </p:spPr>
        <p:txBody>
          <a:bodyPr wrap="none" rtlCol="0">
            <a:spAutoFit/>
          </a:bodyPr>
          <a:lstStyle/>
          <a:p>
            <a:r>
              <a:rPr kumimoji="1" lang="en-US" altLang="zh-CN" dirty="0" err="1">
                <a:latin typeface="Times New Roman" panose="02020603050405020304" pitchFamily="18" charset="0"/>
                <a:cs typeface="Times New Roman" panose="02020603050405020304" pitchFamily="18" charset="0"/>
              </a:rPr>
              <a:t>Caffeolyl</a:t>
            </a:r>
            <a:r>
              <a:rPr kumimoji="1" lang="en-US" altLang="zh-CN" dirty="0">
                <a:latin typeface="Times New Roman" panose="02020603050405020304" pitchFamily="18" charset="0"/>
                <a:cs typeface="Times New Roman" panose="02020603050405020304" pitchFamily="18" charset="0"/>
              </a:rPr>
              <a:t> CoA</a:t>
            </a:r>
            <a:endParaRPr kumimoji="1" lang="zh-CN" altLang="en-US"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59DBB1F5-1726-68F4-AC35-DD7D06CDF659}"/>
              </a:ext>
            </a:extLst>
          </p:cNvPr>
          <p:cNvSpPr txBox="1"/>
          <p:nvPr/>
        </p:nvSpPr>
        <p:spPr>
          <a:xfrm>
            <a:off x="3366302" y="5399307"/>
            <a:ext cx="1302601"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Caffeic acid</a:t>
            </a:r>
            <a:endParaRPr kumimoji="1"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C74AF786-A961-CD44-429C-51BCDBB13EA0}"/>
                  </a:ext>
                </a:extLst>
              </p:cNvPr>
              <p:cNvSpPr txBox="1"/>
              <p:nvPr/>
            </p:nvSpPr>
            <p:spPr>
              <a:xfrm rot="900000">
                <a:off x="4675371" y="1901637"/>
                <a:ext cx="4950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i="1" smtClean="0">
                              <a:latin typeface="Cambria Math" panose="02040503050406030204" pitchFamily="18" charset="0"/>
                            </a:rPr>
                            <m:t>𝑂</m:t>
                          </m:r>
                        </m:e>
                        <m:sub>
                          <m:r>
                            <a:rPr kumimoji="1" lang="en-US" altLang="zh-CN" b="0" i="1" smtClean="0">
                              <a:latin typeface="Cambria Math" panose="02040503050406030204" pitchFamily="18" charset="0"/>
                            </a:rPr>
                            <m:t>2</m:t>
                          </m:r>
                        </m:sub>
                      </m:sSub>
                    </m:oMath>
                  </m:oMathPara>
                </a14:m>
                <a:endParaRPr kumimoji="1" lang="en-US" altLang="zh-CN" b="0" dirty="0">
                  <a:latin typeface="Times New Roman" panose="02020603050405020304" pitchFamily="18" charset="0"/>
                </a:endParaRPr>
              </a:p>
            </p:txBody>
          </p:sp>
        </mc:Choice>
        <mc:Fallback xmlns="">
          <p:sp>
            <p:nvSpPr>
              <p:cNvPr id="17" name="文本框 16">
                <a:extLst>
                  <a:ext uri="{FF2B5EF4-FFF2-40B4-BE49-F238E27FC236}">
                    <a16:creationId xmlns:a16="http://schemas.microsoft.com/office/drawing/2014/main" id="{C74AF786-A961-CD44-429C-51BCDBB13EA0}"/>
                  </a:ext>
                </a:extLst>
              </p:cNvPr>
              <p:cNvSpPr txBox="1">
                <a:spLocks noRot="1" noChangeAspect="1" noMove="1" noResize="1" noEditPoints="1" noAdjustHandles="1" noChangeArrowheads="1" noChangeShapeType="1" noTextEdit="1"/>
              </p:cNvSpPr>
              <p:nvPr/>
            </p:nvSpPr>
            <p:spPr>
              <a:xfrm rot="900000">
                <a:off x="4675371" y="1901637"/>
                <a:ext cx="495072"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0A9EF65E-233F-7F6C-5759-1E142BC97B9D}"/>
                  </a:ext>
                </a:extLst>
              </p:cNvPr>
              <p:cNvSpPr txBox="1"/>
              <p:nvPr/>
            </p:nvSpPr>
            <p:spPr>
              <a:xfrm>
                <a:off x="78281" y="3274477"/>
                <a:ext cx="1767535" cy="9233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𝐴𝑇𝑃</m:t>
                      </m:r>
                      <m:r>
                        <a:rPr kumimoji="1" lang="en-US" altLang="zh-CN" b="0" i="1" smtClean="0">
                          <a:latin typeface="Cambria Math" panose="02040503050406030204" pitchFamily="18" charset="0"/>
                        </a:rPr>
                        <m:t>, </m:t>
                      </m:r>
                      <m:r>
                        <a:rPr kumimoji="1" lang="en-US" altLang="zh-CN" b="0" i="1" smtClean="0">
                          <a:latin typeface="Cambria Math" panose="02040503050406030204" pitchFamily="18" charset="0"/>
                        </a:rPr>
                        <m:t>𝐶𝑜𝐴</m:t>
                      </m:r>
                      <m:r>
                        <a:rPr kumimoji="1" lang="en-US" altLang="zh-CN" b="0" i="1" smtClean="0">
                          <a:latin typeface="Cambria Math" panose="02040503050406030204" pitchFamily="18" charset="0"/>
                        </a:rPr>
                        <m:t>,</m:t>
                      </m:r>
                    </m:oMath>
                    <m:oMath xmlns:m="http://schemas.openxmlformats.org/officeDocument/2006/math">
                      <m:r>
                        <a:rPr kumimoji="1" lang="en-US" altLang="zh-CN" b="0" i="1" smtClean="0">
                          <a:latin typeface="Cambria Math" panose="02040503050406030204" pitchFamily="18" charset="0"/>
                        </a:rPr>
                        <m:t>𝑚𝑎𝑙𝑜𝑛𝑦</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𝐶𝑜𝐴</m:t>
                      </m:r>
                    </m:oMath>
                  </m:oMathPara>
                </a14:m>
                <a:endParaRPr kumimoji="1" lang="en-US" altLang="zh-CN" b="0" dirty="0">
                  <a:latin typeface="Times New Roman" panose="02020603050405020304" pitchFamily="18" charset="0"/>
                </a:endParaRPr>
              </a:p>
              <a:p>
                <a:endParaRPr kumimoji="1" lang="en-US" altLang="zh-CN" b="0" dirty="0">
                  <a:latin typeface="Times New Roman" panose="02020603050405020304" pitchFamily="18" charset="0"/>
                </a:endParaRPr>
              </a:p>
            </p:txBody>
          </p:sp>
        </mc:Choice>
        <mc:Fallback xmlns="">
          <p:sp>
            <p:nvSpPr>
              <p:cNvPr id="20" name="文本框 19">
                <a:extLst>
                  <a:ext uri="{FF2B5EF4-FFF2-40B4-BE49-F238E27FC236}">
                    <a16:creationId xmlns:a16="http://schemas.microsoft.com/office/drawing/2014/main" id="{0A9EF65E-233F-7F6C-5759-1E142BC97B9D}"/>
                  </a:ext>
                </a:extLst>
              </p:cNvPr>
              <p:cNvSpPr txBox="1">
                <a:spLocks noRot="1" noChangeAspect="1" noMove="1" noResize="1" noEditPoints="1" noAdjustHandles="1" noChangeArrowheads="1" noChangeShapeType="1" noTextEdit="1"/>
              </p:cNvSpPr>
              <p:nvPr/>
            </p:nvSpPr>
            <p:spPr>
              <a:xfrm>
                <a:off x="78281" y="3274477"/>
                <a:ext cx="1767535" cy="92333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6BA1C011-79C2-CE59-AEDB-653B6A36EF0D}"/>
                  </a:ext>
                </a:extLst>
              </p:cNvPr>
              <p:cNvSpPr txBox="1"/>
              <p:nvPr/>
            </p:nvSpPr>
            <p:spPr>
              <a:xfrm rot="1800000">
                <a:off x="1820328" y="4803637"/>
                <a:ext cx="17429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i="1" smtClean="0">
                          <a:latin typeface="Cambria Math" panose="02040503050406030204" pitchFamily="18" charset="0"/>
                        </a:rPr>
                        <m:t>𝐴</m:t>
                      </m:r>
                      <m:r>
                        <a:rPr kumimoji="1" lang="en-US" altLang="zh-CN" b="0" i="1" smtClean="0">
                          <a:latin typeface="Cambria Math" panose="02040503050406030204" pitchFamily="18" charset="0"/>
                        </a:rPr>
                        <m:t>𝑇𝑃</m:t>
                      </m:r>
                      <m:r>
                        <a:rPr kumimoji="1" lang="en-US" altLang="zh-CN" b="0" i="1" smtClean="0">
                          <a:latin typeface="Cambria Math" panose="02040503050406030204" pitchFamily="18" charset="0"/>
                        </a:rPr>
                        <m:t>, </m:t>
                      </m:r>
                      <m:r>
                        <a:rPr kumimoji="1" lang="en-US" altLang="zh-CN" b="0" i="1" smtClean="0">
                          <a:latin typeface="Cambria Math" panose="02040503050406030204" pitchFamily="18" charset="0"/>
                        </a:rPr>
                        <m:t>𝐶𝑜𝐴</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𝑆𝐻</m:t>
                      </m:r>
                    </m:oMath>
                  </m:oMathPara>
                </a14:m>
                <a:endParaRPr kumimoji="1" lang="en-US" altLang="zh-CN" b="0" dirty="0">
                  <a:latin typeface="Times New Roman" panose="02020603050405020304" pitchFamily="18" charset="0"/>
                  <a:cs typeface="Times New Roman" panose="02020603050405020304" pitchFamily="18" charset="0"/>
                </a:endParaRPr>
              </a:p>
            </p:txBody>
          </p:sp>
        </mc:Choice>
        <mc:Fallback xmlns="">
          <p:sp>
            <p:nvSpPr>
              <p:cNvPr id="21" name="文本框 20">
                <a:extLst>
                  <a:ext uri="{FF2B5EF4-FFF2-40B4-BE49-F238E27FC236}">
                    <a16:creationId xmlns:a16="http://schemas.microsoft.com/office/drawing/2014/main" id="{6BA1C011-79C2-CE59-AEDB-653B6A36EF0D}"/>
                  </a:ext>
                </a:extLst>
              </p:cNvPr>
              <p:cNvSpPr txBox="1">
                <a:spLocks noRot="1" noChangeAspect="1" noMove="1" noResize="1" noEditPoints="1" noAdjustHandles="1" noChangeArrowheads="1" noChangeShapeType="1" noTextEdit="1"/>
              </p:cNvSpPr>
              <p:nvPr/>
            </p:nvSpPr>
            <p:spPr>
              <a:xfrm rot="1800000">
                <a:off x="1820328" y="4803637"/>
                <a:ext cx="1742978" cy="369332"/>
              </a:xfrm>
              <a:prstGeom prst="rect">
                <a:avLst/>
              </a:prstGeom>
              <a:blipFill>
                <a:blip r:embed="rId9"/>
                <a:stretch>
                  <a:fillRect/>
                </a:stretch>
              </a:blipFill>
            </p:spPr>
            <p:txBody>
              <a:bodyPr/>
              <a:lstStyle/>
              <a:p>
                <a:r>
                  <a:rPr lang="zh-CN" altLang="en-US">
                    <a:noFill/>
                  </a:rPr>
                  <a:t> </a:t>
                </a:r>
              </a:p>
            </p:txBody>
          </p:sp>
        </mc:Fallback>
      </mc:AlternateContent>
      <p:cxnSp>
        <p:nvCxnSpPr>
          <p:cNvPr id="23" name="直线箭头连接符 22">
            <a:extLst>
              <a:ext uri="{FF2B5EF4-FFF2-40B4-BE49-F238E27FC236}">
                <a16:creationId xmlns:a16="http://schemas.microsoft.com/office/drawing/2014/main" id="{53E28B6C-1028-213B-D62B-B654C052B902}"/>
              </a:ext>
            </a:extLst>
          </p:cNvPr>
          <p:cNvCxnSpPr>
            <a:cxnSpLocks/>
          </p:cNvCxnSpPr>
          <p:nvPr/>
        </p:nvCxnSpPr>
        <p:spPr>
          <a:xfrm>
            <a:off x="5776804" y="3652471"/>
            <a:ext cx="855002" cy="0"/>
          </a:xfrm>
          <a:prstGeom prst="straightConnector1">
            <a:avLst/>
          </a:prstGeom>
          <a:ln w="31750">
            <a:tailEnd type="triangle"/>
          </a:ln>
        </p:spPr>
        <p:style>
          <a:lnRef idx="1">
            <a:schemeClr val="accent4"/>
          </a:lnRef>
          <a:fillRef idx="0">
            <a:schemeClr val="accent4"/>
          </a:fillRef>
          <a:effectRef idx="0">
            <a:schemeClr val="accent4"/>
          </a:effectRef>
          <a:fontRef idx="minor">
            <a:schemeClr val="tx1"/>
          </a:fontRef>
        </p:style>
      </p:cxnSp>
      <p:sp>
        <p:nvSpPr>
          <p:cNvPr id="24" name="文本框 23">
            <a:extLst>
              <a:ext uri="{FF2B5EF4-FFF2-40B4-BE49-F238E27FC236}">
                <a16:creationId xmlns:a16="http://schemas.microsoft.com/office/drawing/2014/main" id="{656920D3-A20F-250B-4C79-4A56D7D0C137}"/>
              </a:ext>
            </a:extLst>
          </p:cNvPr>
          <p:cNvSpPr txBox="1"/>
          <p:nvPr/>
        </p:nvSpPr>
        <p:spPr>
          <a:xfrm>
            <a:off x="6631806" y="3467805"/>
            <a:ext cx="723275" cy="369332"/>
          </a:xfrm>
          <a:prstGeom prst="rect">
            <a:avLst/>
          </a:prstGeom>
          <a:noFill/>
        </p:spPr>
        <p:txBody>
          <a:bodyPr wrap="none" rtlCol="0">
            <a:spAutoFit/>
          </a:bodyPr>
          <a:lstStyle/>
          <a:p>
            <a:r>
              <a:rPr kumimoji="1" lang="en-US" altLang="zh-CN" b="1" dirty="0">
                <a:solidFill>
                  <a:srgbClr val="2FBB2E"/>
                </a:solidFill>
                <a:latin typeface="Times New Roman" panose="02020603050405020304" pitchFamily="18" charset="0"/>
                <a:cs typeface="Times New Roman" panose="02020603050405020304" pitchFamily="18" charset="0"/>
              </a:rPr>
              <a:t>Light</a:t>
            </a:r>
            <a:endParaRPr kumimoji="1" lang="zh-CN" altLang="en-US" b="1" dirty="0">
              <a:solidFill>
                <a:srgbClr val="2FBB2E"/>
              </a:solidFill>
              <a:latin typeface="Times New Roman" panose="02020603050405020304" pitchFamily="18" charset="0"/>
              <a:cs typeface="Times New Roman" panose="02020603050405020304" pitchFamily="18" charset="0"/>
            </a:endParaRPr>
          </a:p>
        </p:txBody>
      </p:sp>
      <p:sp>
        <p:nvSpPr>
          <p:cNvPr id="27" name="圆角矩形 26">
            <a:extLst>
              <a:ext uri="{FF2B5EF4-FFF2-40B4-BE49-F238E27FC236}">
                <a16:creationId xmlns:a16="http://schemas.microsoft.com/office/drawing/2014/main" id="{56E04C4C-5BB3-F7DB-C36D-EAEEFCE48B47}"/>
              </a:ext>
            </a:extLst>
          </p:cNvPr>
          <p:cNvSpPr/>
          <p:nvPr/>
        </p:nvSpPr>
        <p:spPr>
          <a:xfrm>
            <a:off x="2045483" y="3472007"/>
            <a:ext cx="871553" cy="440282"/>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solidFill>
                  <a:sysClr val="windowText" lastClr="000000"/>
                </a:solidFill>
                <a:latin typeface="Times New Roman" panose="02020603050405020304" pitchFamily="18" charset="0"/>
                <a:cs typeface="Times New Roman" panose="02020603050405020304" pitchFamily="18" charset="0"/>
              </a:rPr>
              <a:t>HispS</a:t>
            </a:r>
            <a:endParaRPr kumimoji="1" lang="zh-CN" altLang="en-US" dirty="0">
              <a:solidFill>
                <a:sysClr val="windowText" lastClr="000000"/>
              </a:solidFill>
              <a:latin typeface="Times New Roman" panose="02020603050405020304" pitchFamily="18" charset="0"/>
              <a:cs typeface="Times New Roman" panose="02020603050405020304" pitchFamily="18" charset="0"/>
            </a:endParaRPr>
          </a:p>
        </p:txBody>
      </p:sp>
      <p:sp>
        <p:nvSpPr>
          <p:cNvPr id="28" name="圆角矩形 27">
            <a:extLst>
              <a:ext uri="{FF2B5EF4-FFF2-40B4-BE49-F238E27FC236}">
                <a16:creationId xmlns:a16="http://schemas.microsoft.com/office/drawing/2014/main" id="{02FFD384-8519-CA76-1DEB-94192E61D51E}"/>
              </a:ext>
            </a:extLst>
          </p:cNvPr>
          <p:cNvSpPr/>
          <p:nvPr/>
        </p:nvSpPr>
        <p:spPr>
          <a:xfrm rot="1800000">
            <a:off x="2481259" y="4329103"/>
            <a:ext cx="871553" cy="440282"/>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solidFill>
                  <a:sysClr val="windowText" lastClr="000000"/>
                </a:solidFill>
                <a:latin typeface="Times New Roman" panose="02020603050405020304" pitchFamily="18" charset="0"/>
                <a:cs typeface="Times New Roman" panose="02020603050405020304" pitchFamily="18" charset="0"/>
              </a:rPr>
              <a:t>HispS</a:t>
            </a:r>
            <a:endParaRPr kumimoji="1" lang="zh-CN" altLang="en-US" dirty="0">
              <a:solidFill>
                <a:sysClr val="windowText" lastClr="000000"/>
              </a:solidFill>
              <a:latin typeface="Times New Roman" panose="02020603050405020304" pitchFamily="18" charset="0"/>
              <a:cs typeface="Times New Roman" panose="02020603050405020304" pitchFamily="18" charset="0"/>
            </a:endParaRPr>
          </a:p>
        </p:txBody>
      </p:sp>
      <p:sp>
        <p:nvSpPr>
          <p:cNvPr id="29" name="圆角矩形 28">
            <a:extLst>
              <a:ext uri="{FF2B5EF4-FFF2-40B4-BE49-F238E27FC236}">
                <a16:creationId xmlns:a16="http://schemas.microsoft.com/office/drawing/2014/main" id="{B187C21B-0096-D0E2-A67E-746A6535E483}"/>
              </a:ext>
            </a:extLst>
          </p:cNvPr>
          <p:cNvSpPr/>
          <p:nvPr/>
        </p:nvSpPr>
        <p:spPr>
          <a:xfrm rot="19800000">
            <a:off x="4327071" y="4359627"/>
            <a:ext cx="871553" cy="440282"/>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ysClr val="windowText" lastClr="000000"/>
                </a:solidFill>
                <a:latin typeface="Times New Roman" panose="02020603050405020304" pitchFamily="18" charset="0"/>
                <a:cs typeface="Times New Roman" panose="02020603050405020304" pitchFamily="18" charset="0"/>
              </a:rPr>
              <a:t>CPH</a:t>
            </a:r>
            <a:endParaRPr kumimoji="1" lang="zh-CN" altLang="en-US" dirty="0">
              <a:solidFill>
                <a:sysClr val="windowText" lastClr="000000"/>
              </a:solidFill>
              <a:latin typeface="Times New Roman" panose="02020603050405020304" pitchFamily="18" charset="0"/>
              <a:cs typeface="Times New Roman" panose="02020603050405020304" pitchFamily="18" charset="0"/>
            </a:endParaRPr>
          </a:p>
        </p:txBody>
      </p:sp>
      <p:sp>
        <p:nvSpPr>
          <p:cNvPr id="30" name="圆角矩形 29">
            <a:extLst>
              <a:ext uri="{FF2B5EF4-FFF2-40B4-BE49-F238E27FC236}">
                <a16:creationId xmlns:a16="http://schemas.microsoft.com/office/drawing/2014/main" id="{3262F60A-7BD1-C08A-3AC5-850F0B2C401F}"/>
              </a:ext>
            </a:extLst>
          </p:cNvPr>
          <p:cNvSpPr/>
          <p:nvPr/>
        </p:nvSpPr>
        <p:spPr>
          <a:xfrm rot="1800000">
            <a:off x="4327069" y="2285210"/>
            <a:ext cx="871553" cy="440282"/>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ysClr val="windowText" lastClr="000000"/>
                </a:solidFill>
                <a:latin typeface="Times New Roman" panose="02020603050405020304" pitchFamily="18" charset="0"/>
                <a:cs typeface="Times New Roman" panose="02020603050405020304" pitchFamily="18" charset="0"/>
              </a:rPr>
              <a:t>Luz</a:t>
            </a:r>
            <a:endParaRPr kumimoji="1" lang="zh-CN" altLang="en-US" dirty="0">
              <a:solidFill>
                <a:sysClr val="windowText" lastClr="000000"/>
              </a:solidFill>
              <a:latin typeface="Times New Roman" panose="02020603050405020304" pitchFamily="18" charset="0"/>
              <a:cs typeface="Times New Roman" panose="02020603050405020304" pitchFamily="18" charset="0"/>
            </a:endParaRPr>
          </a:p>
        </p:txBody>
      </p:sp>
      <p:sp>
        <p:nvSpPr>
          <p:cNvPr id="31" name="圆角矩形 30">
            <a:extLst>
              <a:ext uri="{FF2B5EF4-FFF2-40B4-BE49-F238E27FC236}">
                <a16:creationId xmlns:a16="http://schemas.microsoft.com/office/drawing/2014/main" id="{B40A2DE5-7C0C-9F19-1B2E-3059B8F74287}"/>
              </a:ext>
            </a:extLst>
          </p:cNvPr>
          <p:cNvSpPr/>
          <p:nvPr/>
        </p:nvSpPr>
        <p:spPr>
          <a:xfrm rot="19800000">
            <a:off x="2428207" y="2341447"/>
            <a:ext cx="871553" cy="440282"/>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ysClr val="windowText" lastClr="000000"/>
                </a:solidFill>
                <a:latin typeface="Times New Roman" panose="02020603050405020304" pitchFamily="18" charset="0"/>
                <a:cs typeface="Times New Roman" panose="02020603050405020304" pitchFamily="18" charset="0"/>
              </a:rPr>
              <a:t>H3H</a:t>
            </a:r>
            <a:endParaRPr kumimoji="1" lang="zh-CN" altLang="en-US" dirty="0">
              <a:solidFill>
                <a:sysClr val="windowText" lastClr="000000"/>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137893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内容占位符 3" descr="微信图片_20240225090606">
            <a:extLst>
              <a:ext uri="{FF2B5EF4-FFF2-40B4-BE49-F238E27FC236}">
                <a16:creationId xmlns:a16="http://schemas.microsoft.com/office/drawing/2014/main" id="{97F9E908-907F-BB7B-2169-42970126A014}"/>
              </a:ext>
            </a:extLst>
          </p:cNvPr>
          <p:cNvPicPr>
            <a:picLocks noChangeAspect="1"/>
          </p:cNvPicPr>
          <p:nvPr/>
        </p:nvPicPr>
        <p:blipFill rotWithShape="1">
          <a:blip r:embed="rId3">
            <a:alphaModFix/>
          </a:blip>
          <a:srcRect t="2415" r="9227" b="24893"/>
          <a:stretch/>
        </p:blipFill>
        <p:spPr>
          <a:xfrm>
            <a:off x="-132209" y="0"/>
            <a:ext cx="12324209" cy="6859422"/>
          </a:xfrm>
          <a:prstGeom prst="rect">
            <a:avLst/>
          </a:prstGeom>
          <a:effectLst>
            <a:reflection endPos="0" dist="50800" dir="5400000" sy="-100000" algn="bl" rotWithShape="0"/>
          </a:effectLst>
        </p:spPr>
      </p:pic>
      <p:pic>
        <p:nvPicPr>
          <p:cNvPr id="3" name="图片 2">
            <a:extLst>
              <a:ext uri="{FF2B5EF4-FFF2-40B4-BE49-F238E27FC236}">
                <a16:creationId xmlns:a16="http://schemas.microsoft.com/office/drawing/2014/main" id="{CC02B919-5051-9558-F6DB-2FDBB2575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0761" y="-113762"/>
            <a:ext cx="18321807" cy="1048608"/>
          </a:xfrm>
          <a:prstGeom prst="rect">
            <a:avLst/>
          </a:prstGeom>
        </p:spPr>
      </p:pic>
      <p:sp>
        <p:nvSpPr>
          <p:cNvPr id="6" name="文本框 5">
            <a:extLst>
              <a:ext uri="{FF2B5EF4-FFF2-40B4-BE49-F238E27FC236}">
                <a16:creationId xmlns:a16="http://schemas.microsoft.com/office/drawing/2014/main" id="{1EF00ABC-262A-9B22-3B32-0B730ABAC682}"/>
              </a:ext>
            </a:extLst>
          </p:cNvPr>
          <p:cNvSpPr txBox="1"/>
          <p:nvPr/>
        </p:nvSpPr>
        <p:spPr>
          <a:xfrm>
            <a:off x="611164" y="-76401"/>
            <a:ext cx="8414804" cy="707886"/>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Design:</a:t>
            </a:r>
            <a:r>
              <a:rPr kumimoji="1" lang="zh-CN" altLang="en-US" sz="4000" b="1" dirty="0">
                <a:latin typeface="Times New Roman" panose="02020603050405020304" pitchFamily="18" charset="0"/>
                <a:cs typeface="Times New Roman" panose="02020603050405020304" pitchFamily="18" charset="0"/>
              </a:rPr>
              <a:t> </a:t>
            </a:r>
            <a:r>
              <a:rPr kumimoji="1" lang="en-US" altLang="zh-CN" sz="4000" b="1" dirty="0">
                <a:latin typeface="Times New Roman" panose="02020603050405020304" pitchFamily="18" charset="0"/>
                <a:cs typeface="Times New Roman" panose="02020603050405020304" pitchFamily="18" charset="0"/>
              </a:rPr>
              <a:t>The Bioluminescence System </a:t>
            </a:r>
            <a:endParaRPr kumimoji="1" lang="zh-CN" altLang="en-US" sz="4000" b="1"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DD50E286-1A76-CFA7-2C81-71000255F48C}"/>
              </a:ext>
            </a:extLst>
          </p:cNvPr>
          <p:cNvSpPr txBox="1"/>
          <p:nvPr/>
        </p:nvSpPr>
        <p:spPr>
          <a:xfrm>
            <a:off x="611164" y="816667"/>
            <a:ext cx="13257236" cy="523220"/>
          </a:xfrm>
          <a:prstGeom prst="rect">
            <a:avLst/>
          </a:prstGeom>
          <a:noFill/>
        </p:spPr>
        <p:txBody>
          <a:bodyPr wrap="square">
            <a:spAutoFit/>
          </a:bodyPr>
          <a:lstStyle/>
          <a:p>
            <a:r>
              <a:rPr lang="en-US" altLang="zh-CN" sz="2800" dirty="0">
                <a:solidFill>
                  <a:srgbClr val="000000"/>
                </a:solidFill>
                <a:latin typeface="Times New Roman" panose="02020603050405020304" pitchFamily="18" charset="0"/>
                <a:cs typeface="Times New Roman" panose="02020603050405020304" pitchFamily="18" charset="0"/>
              </a:rPr>
              <a:t>The heat instability further ensured the day-night-switch. </a:t>
            </a:r>
            <a:endParaRPr lang="zh-CN" altLang="en-US" sz="2800"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49D5A148-A0D3-2223-6C99-9E8275D56AB3}"/>
              </a:ext>
            </a:extLst>
          </p:cNvPr>
          <p:cNvSpPr txBox="1"/>
          <p:nvPr/>
        </p:nvSpPr>
        <p:spPr>
          <a:xfrm>
            <a:off x="6010231" y="1783544"/>
            <a:ext cx="5493767" cy="2308324"/>
          </a:xfrm>
          <a:prstGeom prst="rect">
            <a:avLst/>
          </a:prstGeom>
          <a:noFill/>
        </p:spPr>
        <p:txBody>
          <a:bodyPr wrap="square">
            <a:spAutoFit/>
          </a:bodyPr>
          <a:lstStyle/>
          <a:p>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The Luciferase from fungi is not stable </a:t>
            </a:r>
            <a:r>
              <a:rPr lang="en-US" altLang="zh-CN" b="1" dirty="0">
                <a:solidFill>
                  <a:srgbClr val="00B050"/>
                </a:solidFill>
                <a:latin typeface="Times New Roman" panose="02020603050405020304" pitchFamily="18" charset="0"/>
                <a:cs typeface="Times New Roman" panose="02020603050405020304" pitchFamily="18" charset="0"/>
              </a:rPr>
              <a:t>above 30 degrees </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(Figure 6)[5]. </a:t>
            </a:r>
          </a:p>
          <a:p>
            <a:endParaRPr lang="en-US" altLang="zh-CN" dirty="0">
              <a:solidFill>
                <a:schemeClr val="tx1">
                  <a:lumMod val="85000"/>
                  <a:lumOff val="15000"/>
                </a:schemeClr>
              </a:solidFill>
              <a:latin typeface="Times New Roman" panose="02020603050405020304" pitchFamily="18" charset="0"/>
              <a:cs typeface="Times New Roman" panose="02020603050405020304" pitchFamily="18" charset="0"/>
            </a:endParaRPr>
          </a:p>
          <a:p>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During the day, the Luciferase will become inactive and the circuit will be blocked. </a:t>
            </a:r>
          </a:p>
          <a:p>
            <a:endParaRPr lang="en-US" altLang="zh-CN" dirty="0">
              <a:solidFill>
                <a:schemeClr val="tx1">
                  <a:lumMod val="85000"/>
                  <a:lumOff val="15000"/>
                </a:schemeClr>
              </a:solidFill>
              <a:latin typeface="Times New Roman" panose="02020603050405020304" pitchFamily="18" charset="0"/>
              <a:cs typeface="Times New Roman" panose="02020603050405020304" pitchFamily="18" charset="0"/>
            </a:endParaRPr>
          </a:p>
          <a:p>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During the night, as the Luciferase began to be produced, the circuit will recover and luminous. </a:t>
            </a:r>
            <a:endParaRPr lang="en-US" altLang="zh-CN" u="none" strike="noStrike" dirty="0">
              <a:solidFill>
                <a:schemeClr val="tx1">
                  <a:lumMod val="85000"/>
                  <a:lumOff val="15000"/>
                </a:schemeClr>
              </a:solidFill>
              <a:effectLst/>
              <a:latin typeface="Times New Roman" panose="02020603050405020304" pitchFamily="18" charset="0"/>
              <a:cs typeface="Times New Roman" panose="02020603050405020304" pitchFamily="18" charset="0"/>
            </a:endParaRPr>
          </a:p>
        </p:txBody>
      </p:sp>
      <p:pic>
        <p:nvPicPr>
          <p:cNvPr id="25" name="图片 24">
            <a:extLst>
              <a:ext uri="{FF2B5EF4-FFF2-40B4-BE49-F238E27FC236}">
                <a16:creationId xmlns:a16="http://schemas.microsoft.com/office/drawing/2014/main" id="{13CA05FD-DC21-5A93-173B-ABA264783EA8}"/>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94480" y="1525069"/>
            <a:ext cx="5057765" cy="4080419"/>
          </a:xfrm>
          <a:prstGeom prst="rect">
            <a:avLst/>
          </a:prstGeom>
        </p:spPr>
      </p:pic>
      <p:sp>
        <p:nvSpPr>
          <p:cNvPr id="37" name="文本框 36">
            <a:extLst>
              <a:ext uri="{FF2B5EF4-FFF2-40B4-BE49-F238E27FC236}">
                <a16:creationId xmlns:a16="http://schemas.microsoft.com/office/drawing/2014/main" id="{B95B35D2-88E7-E3E2-0650-8D0B17812CD0}"/>
              </a:ext>
            </a:extLst>
          </p:cNvPr>
          <p:cNvSpPr txBox="1"/>
          <p:nvPr/>
        </p:nvSpPr>
        <p:spPr>
          <a:xfrm>
            <a:off x="1205439" y="5498282"/>
            <a:ext cx="4824456" cy="584775"/>
          </a:xfrm>
          <a:prstGeom prst="rect">
            <a:avLst/>
          </a:prstGeom>
          <a:noFill/>
        </p:spPr>
        <p:txBody>
          <a:bodyPr wrap="square" rtlCol="0">
            <a:spAutoFit/>
          </a:bodyPr>
          <a:lstStyle/>
          <a:p>
            <a:r>
              <a:rPr kumimoji="1" lang="en-US" altLang="zh-CN" sz="1600" i="1" dirty="0">
                <a:solidFill>
                  <a:schemeClr val="bg2">
                    <a:lumMod val="75000"/>
                  </a:schemeClr>
                </a:solidFill>
                <a:latin typeface="Times New Roman" panose="02020603050405020304" pitchFamily="18" charset="0"/>
                <a:cs typeface="Times New Roman" panose="02020603050405020304" pitchFamily="18" charset="0"/>
              </a:rPr>
              <a:t>Total light emission after 10min incubation of recombinant purified Luz at various temperatures [5].</a:t>
            </a:r>
            <a:endParaRPr kumimoji="1" lang="zh-CN" altLang="en-US" sz="1600" i="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434466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微信图片_20240225090606">
            <a:extLst>
              <a:ext uri="{FF2B5EF4-FFF2-40B4-BE49-F238E27FC236}">
                <a16:creationId xmlns:a16="http://schemas.microsoft.com/office/drawing/2014/main" id="{235638EF-7CE2-EEDD-32A0-F95228380F9D}"/>
              </a:ext>
            </a:extLst>
          </p:cNvPr>
          <p:cNvPicPr>
            <a:picLocks noChangeAspect="1"/>
          </p:cNvPicPr>
          <p:nvPr/>
        </p:nvPicPr>
        <p:blipFill rotWithShape="1">
          <a:blip r:embed="rId4">
            <a:alphaModFix/>
          </a:blip>
          <a:srcRect l="87" t="1" r="38114" b="50520"/>
          <a:stretch/>
        </p:blipFill>
        <p:spPr>
          <a:xfrm>
            <a:off x="-132208" y="0"/>
            <a:ext cx="12324208" cy="6858000"/>
          </a:xfrm>
          <a:prstGeom prst="rect">
            <a:avLst/>
          </a:prstGeom>
          <a:effectLst>
            <a:reflection endPos="0" dist="50800" dir="5400000" sy="-100000" algn="bl" rotWithShape="0"/>
          </a:effectLst>
        </p:spPr>
      </p:pic>
      <p:pic>
        <p:nvPicPr>
          <p:cNvPr id="18" name="图片 17" descr="微信图片_20240225121011"/>
          <p:cNvPicPr>
            <a:picLocks noChangeAspect="1"/>
          </p:cNvPicPr>
          <p:nvPr/>
        </p:nvPicPr>
        <p:blipFill>
          <a:blip r:embed="rId5"/>
          <a:srcRect l="47465" t="37981"/>
          <a:stretch>
            <a:fillRect/>
          </a:stretch>
        </p:blipFill>
        <p:spPr>
          <a:xfrm>
            <a:off x="5787390" y="2132330"/>
            <a:ext cx="6404610" cy="4725670"/>
          </a:xfrm>
          <a:prstGeom prst="rect">
            <a:avLst/>
          </a:prstGeom>
        </p:spPr>
      </p:pic>
      <p:grpSp>
        <p:nvGrpSpPr>
          <p:cNvPr id="3" name="组合 2"/>
          <p:cNvGrpSpPr/>
          <p:nvPr/>
        </p:nvGrpSpPr>
        <p:grpSpPr>
          <a:xfrm>
            <a:off x="-1005840" y="68580"/>
            <a:ext cx="8763635" cy="7713980"/>
            <a:chOff x="-1584" y="108"/>
            <a:chExt cx="13801" cy="12148"/>
          </a:xfrm>
        </p:grpSpPr>
        <p:pic>
          <p:nvPicPr>
            <p:cNvPr id="2" name="图片 1" descr="微信图片_20240225132221"/>
            <p:cNvPicPr>
              <a:picLocks noChangeAspect="1"/>
            </p:cNvPicPr>
            <p:nvPr/>
          </p:nvPicPr>
          <p:blipFill>
            <a:blip r:embed="rId6"/>
            <a:srcRect l="10667" t="16731" r="12991" b="16074"/>
            <a:stretch>
              <a:fillRect/>
            </a:stretch>
          </p:blipFill>
          <p:spPr>
            <a:xfrm rot="1620000">
              <a:off x="-1584" y="108"/>
              <a:ext cx="13801" cy="12148"/>
            </a:xfrm>
            <a:prstGeom prst="rect">
              <a:avLst/>
            </a:prstGeom>
          </p:spPr>
        </p:pic>
        <p:sp>
          <p:nvSpPr>
            <p:cNvPr id="5" name="上凸带形 4"/>
            <p:cNvSpPr/>
            <p:nvPr/>
          </p:nvSpPr>
          <p:spPr>
            <a:xfrm rot="20880000">
              <a:off x="378" y="5143"/>
              <a:ext cx="10519" cy="1447"/>
            </a:xfrm>
            <a:prstGeom prst="ribbon2">
              <a:avLst>
                <a:gd name="adj1" fmla="val 17958"/>
                <a:gd name="adj2" fmla="val 70040"/>
              </a:avLst>
            </a:prstGeom>
            <a:solidFill>
              <a:srgbClr val="F7F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charset="0"/>
                  <a:cs typeface="Times New Roman" panose="02020603050405020304" charset="0"/>
                </a:rPr>
                <a:t>Content</a:t>
              </a:r>
            </a:p>
          </p:txBody>
        </p:sp>
      </p:grpSp>
      <p:sp>
        <p:nvSpPr>
          <p:cNvPr id="6" name="椭圆 5">
            <a:extLst>
              <a:ext uri="{FF2B5EF4-FFF2-40B4-BE49-F238E27FC236}">
                <a16:creationId xmlns:a16="http://schemas.microsoft.com/office/drawing/2014/main" id="{BC62D795-14AD-E13E-626D-65F9A314C41A}"/>
              </a:ext>
            </a:extLst>
          </p:cNvPr>
          <p:cNvSpPr/>
          <p:nvPr/>
        </p:nvSpPr>
        <p:spPr>
          <a:xfrm>
            <a:off x="6396281" y="1622946"/>
            <a:ext cx="743585" cy="743585"/>
          </a:xfrm>
          <a:prstGeom prst="ellipse">
            <a:avLst/>
          </a:prstGeom>
          <a:solidFill>
            <a:srgbClr val="92D050"/>
          </a:solidFill>
          <a:ln>
            <a:solidFill>
              <a:srgbClr val="5F9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latin typeface="Times New Roman" panose="02020603050405020304" charset="0"/>
                <a:cs typeface="Times New Roman" panose="02020603050405020304" charset="0"/>
              </a:rPr>
              <a:t>1</a:t>
            </a:r>
          </a:p>
        </p:txBody>
      </p:sp>
      <p:sp>
        <p:nvSpPr>
          <p:cNvPr id="7" name="椭圆 6">
            <a:extLst>
              <a:ext uri="{FF2B5EF4-FFF2-40B4-BE49-F238E27FC236}">
                <a16:creationId xmlns:a16="http://schemas.microsoft.com/office/drawing/2014/main" id="{7D59CD53-1CD7-E077-B70B-0D53E3A685BA}"/>
              </a:ext>
            </a:extLst>
          </p:cNvPr>
          <p:cNvSpPr/>
          <p:nvPr>
            <p:custDataLst>
              <p:tags r:id="rId1"/>
            </p:custDataLst>
          </p:nvPr>
        </p:nvSpPr>
        <p:spPr>
          <a:xfrm>
            <a:off x="6396281" y="2815476"/>
            <a:ext cx="743585" cy="743585"/>
          </a:xfrm>
          <a:prstGeom prst="ellipse">
            <a:avLst/>
          </a:prstGeom>
          <a:solidFill>
            <a:srgbClr val="92D050"/>
          </a:solidFill>
          <a:ln>
            <a:solidFill>
              <a:srgbClr val="5F9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latin typeface="Times New Roman" panose="02020603050405020304" charset="0"/>
                <a:cs typeface="Times New Roman" panose="02020603050405020304" charset="0"/>
              </a:rPr>
              <a:t>2</a:t>
            </a:r>
          </a:p>
        </p:txBody>
      </p:sp>
      <p:sp>
        <p:nvSpPr>
          <p:cNvPr id="8" name="椭圆 7">
            <a:extLst>
              <a:ext uri="{FF2B5EF4-FFF2-40B4-BE49-F238E27FC236}">
                <a16:creationId xmlns:a16="http://schemas.microsoft.com/office/drawing/2014/main" id="{18882FF7-661A-64BB-8F2B-6909567B88C4}"/>
              </a:ext>
            </a:extLst>
          </p:cNvPr>
          <p:cNvSpPr/>
          <p:nvPr>
            <p:custDataLst>
              <p:tags r:id="rId2"/>
            </p:custDataLst>
          </p:nvPr>
        </p:nvSpPr>
        <p:spPr>
          <a:xfrm>
            <a:off x="6396281" y="4008006"/>
            <a:ext cx="743585" cy="743585"/>
          </a:xfrm>
          <a:prstGeom prst="ellipse">
            <a:avLst/>
          </a:prstGeom>
          <a:solidFill>
            <a:srgbClr val="92D050"/>
          </a:solidFill>
          <a:ln>
            <a:solidFill>
              <a:srgbClr val="5F9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latin typeface="Times New Roman" panose="02020603050405020304" charset="0"/>
                <a:cs typeface="Times New Roman" panose="02020603050405020304" charset="0"/>
              </a:rPr>
              <a:t>3</a:t>
            </a:r>
          </a:p>
        </p:txBody>
      </p:sp>
      <p:sp>
        <p:nvSpPr>
          <p:cNvPr id="9" name="文本框 8">
            <a:extLst>
              <a:ext uri="{FF2B5EF4-FFF2-40B4-BE49-F238E27FC236}">
                <a16:creationId xmlns:a16="http://schemas.microsoft.com/office/drawing/2014/main" id="{3A2A8D6B-1796-DE89-5F45-2F1F99B7098A}"/>
              </a:ext>
            </a:extLst>
          </p:cNvPr>
          <p:cNvSpPr txBox="1"/>
          <p:nvPr/>
        </p:nvSpPr>
        <p:spPr>
          <a:xfrm>
            <a:off x="7297787" y="1622946"/>
            <a:ext cx="2882840" cy="707886"/>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Background</a:t>
            </a:r>
            <a:endParaRPr kumimoji="1" lang="zh-CN" altLang="en-US" sz="4000" b="1"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48F643E3-B29F-7E90-4FF2-DE87E85E6132}"/>
              </a:ext>
            </a:extLst>
          </p:cNvPr>
          <p:cNvSpPr txBox="1"/>
          <p:nvPr/>
        </p:nvSpPr>
        <p:spPr>
          <a:xfrm>
            <a:off x="7297787" y="2815476"/>
            <a:ext cx="4237955" cy="707886"/>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Design &amp; Wet Lab</a:t>
            </a:r>
            <a:endParaRPr kumimoji="1" lang="zh-CN" altLang="en-US" sz="4000" b="1"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477BCEB7-BDE4-8601-C43D-9932D69B8AAD}"/>
              </a:ext>
            </a:extLst>
          </p:cNvPr>
          <p:cNvSpPr txBox="1"/>
          <p:nvPr/>
        </p:nvSpPr>
        <p:spPr>
          <a:xfrm>
            <a:off x="7297787" y="4043705"/>
            <a:ext cx="2050561" cy="707886"/>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Dry Lab</a:t>
            </a:r>
            <a:endParaRPr kumimoji="1" lang="zh-CN" altLang="en-US" sz="4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内容占位符 3" descr="微信图片_20240225090606">
            <a:extLst>
              <a:ext uri="{FF2B5EF4-FFF2-40B4-BE49-F238E27FC236}">
                <a16:creationId xmlns:a16="http://schemas.microsoft.com/office/drawing/2014/main" id="{AFBFF76C-4B3E-AF72-C26B-45F5074DD48C}"/>
              </a:ext>
            </a:extLst>
          </p:cNvPr>
          <p:cNvPicPr>
            <a:picLocks noChangeAspect="1"/>
          </p:cNvPicPr>
          <p:nvPr/>
        </p:nvPicPr>
        <p:blipFill rotWithShape="1">
          <a:blip r:embed="rId3">
            <a:alphaModFix/>
          </a:blip>
          <a:srcRect t="2415" r="9227" b="24893"/>
          <a:stretch/>
        </p:blipFill>
        <p:spPr>
          <a:xfrm>
            <a:off x="-132209" y="0"/>
            <a:ext cx="12324209" cy="6859422"/>
          </a:xfrm>
          <a:prstGeom prst="rect">
            <a:avLst/>
          </a:prstGeom>
          <a:effectLst>
            <a:reflection endPos="0" dist="50800" dir="5400000" sy="-100000" algn="bl" rotWithShape="0"/>
          </a:effectLst>
        </p:spPr>
      </p:pic>
      <p:pic>
        <p:nvPicPr>
          <p:cNvPr id="3" name="图片 2">
            <a:extLst>
              <a:ext uri="{FF2B5EF4-FFF2-40B4-BE49-F238E27FC236}">
                <a16:creationId xmlns:a16="http://schemas.microsoft.com/office/drawing/2014/main" id="{CC02B919-5051-9558-F6DB-2FDBB2575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0761" y="-113762"/>
            <a:ext cx="18321807" cy="1048608"/>
          </a:xfrm>
          <a:prstGeom prst="rect">
            <a:avLst/>
          </a:prstGeom>
        </p:spPr>
      </p:pic>
      <p:sp>
        <p:nvSpPr>
          <p:cNvPr id="6" name="文本框 5">
            <a:extLst>
              <a:ext uri="{FF2B5EF4-FFF2-40B4-BE49-F238E27FC236}">
                <a16:creationId xmlns:a16="http://schemas.microsoft.com/office/drawing/2014/main" id="{1EF00ABC-262A-9B22-3B32-0B730ABAC682}"/>
              </a:ext>
            </a:extLst>
          </p:cNvPr>
          <p:cNvSpPr txBox="1"/>
          <p:nvPr/>
        </p:nvSpPr>
        <p:spPr>
          <a:xfrm>
            <a:off x="611164" y="-76401"/>
            <a:ext cx="8414804" cy="707886"/>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Design:</a:t>
            </a:r>
            <a:r>
              <a:rPr kumimoji="1" lang="zh-CN" altLang="en-US" sz="4000" b="1" dirty="0">
                <a:latin typeface="Times New Roman" panose="02020603050405020304" pitchFamily="18" charset="0"/>
                <a:cs typeface="Times New Roman" panose="02020603050405020304" pitchFamily="18" charset="0"/>
              </a:rPr>
              <a:t> </a:t>
            </a:r>
            <a:r>
              <a:rPr kumimoji="1" lang="en-US" altLang="zh-CN" sz="4000" b="1" dirty="0">
                <a:latin typeface="Times New Roman" panose="02020603050405020304" pitchFamily="18" charset="0"/>
                <a:cs typeface="Times New Roman" panose="02020603050405020304" pitchFamily="18" charset="0"/>
              </a:rPr>
              <a:t>The Bioluminescence System </a:t>
            </a:r>
            <a:endParaRPr kumimoji="1" lang="zh-CN" altLang="en-US" sz="4000" b="1"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DD50E286-1A76-CFA7-2C81-71000255F48C}"/>
              </a:ext>
            </a:extLst>
          </p:cNvPr>
          <p:cNvSpPr txBox="1"/>
          <p:nvPr/>
        </p:nvSpPr>
        <p:spPr>
          <a:xfrm>
            <a:off x="611164" y="816667"/>
            <a:ext cx="13257236" cy="523220"/>
          </a:xfrm>
          <a:prstGeom prst="rect">
            <a:avLst/>
          </a:prstGeom>
          <a:noFill/>
        </p:spPr>
        <p:txBody>
          <a:bodyPr wrap="square">
            <a:spAutoFit/>
          </a:bodyPr>
          <a:lstStyle/>
          <a:p>
            <a:r>
              <a:rPr lang="en-US" altLang="zh-CN" sz="2800" i="1" dirty="0" err="1">
                <a:solidFill>
                  <a:srgbClr val="000000"/>
                </a:solidFill>
                <a:latin typeface="Times New Roman" panose="02020603050405020304" pitchFamily="18" charset="0"/>
                <a:cs typeface="Times New Roman" panose="02020603050405020304" pitchFamily="18" charset="0"/>
              </a:rPr>
              <a:t>S.cerevisiae</a:t>
            </a:r>
            <a:r>
              <a:rPr lang="en-US" altLang="zh-CN" sz="2800" i="1" dirty="0">
                <a:solidFill>
                  <a:srgbClr val="000000"/>
                </a:solidFill>
                <a:latin typeface="Times New Roman" panose="02020603050405020304" pitchFamily="18" charset="0"/>
                <a:cs typeface="Times New Roman" panose="02020603050405020304" pitchFamily="18" charset="0"/>
              </a:rPr>
              <a:t> </a:t>
            </a:r>
            <a:r>
              <a:rPr lang="en-US" altLang="zh-CN" sz="2800" dirty="0">
                <a:solidFill>
                  <a:srgbClr val="000000"/>
                </a:solidFill>
                <a:latin typeface="Times New Roman" panose="02020603050405020304" pitchFamily="18" charset="0"/>
                <a:cs typeface="Times New Roman" panose="02020603050405020304" pitchFamily="18" charset="0"/>
              </a:rPr>
              <a:t>modification</a:t>
            </a:r>
            <a:endParaRPr lang="zh-CN" altLang="en-US" sz="2800"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49D5A148-A0D3-2223-6C99-9E8275D56AB3}"/>
              </a:ext>
            </a:extLst>
          </p:cNvPr>
          <p:cNvSpPr txBox="1"/>
          <p:nvPr/>
        </p:nvSpPr>
        <p:spPr>
          <a:xfrm>
            <a:off x="6095847" y="1783543"/>
            <a:ext cx="5676851" cy="2862322"/>
          </a:xfrm>
          <a:prstGeom prst="rect">
            <a:avLst/>
          </a:prstGeom>
          <a:noFill/>
        </p:spPr>
        <p:txBody>
          <a:bodyPr wrap="square">
            <a:spAutoFit/>
          </a:bodyPr>
          <a:lstStyle/>
          <a:p>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Previous research shows that </a:t>
            </a:r>
            <a:r>
              <a:rPr lang="en-US" altLang="zh-CN" b="1" dirty="0">
                <a:solidFill>
                  <a:srgbClr val="00B050"/>
                </a:solidFill>
                <a:latin typeface="Times New Roman" panose="02020603050405020304" pitchFamily="18" charset="0"/>
                <a:cs typeface="Times New Roman" panose="02020603050405020304" pitchFamily="18" charset="0"/>
              </a:rPr>
              <a:t>TAL</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 from </a:t>
            </a:r>
            <a:r>
              <a:rPr lang="en-US" altLang="zh-CN" dirty="0" err="1">
                <a:solidFill>
                  <a:schemeClr val="tx1">
                    <a:lumMod val="85000"/>
                    <a:lumOff val="15000"/>
                  </a:schemeClr>
                </a:solidFill>
                <a:latin typeface="Times New Roman" panose="02020603050405020304" pitchFamily="18" charset="0"/>
                <a:cs typeface="Times New Roman" panose="02020603050405020304" pitchFamily="18" charset="0"/>
              </a:rPr>
              <a:t>Rhodobacter</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altLang="zh-CN" dirty="0" err="1">
                <a:solidFill>
                  <a:schemeClr val="tx1">
                    <a:lumMod val="85000"/>
                    <a:lumOff val="15000"/>
                  </a:schemeClr>
                </a:solidFill>
                <a:latin typeface="Times New Roman" panose="02020603050405020304" pitchFamily="18" charset="0"/>
                <a:cs typeface="Times New Roman" panose="02020603050405020304" pitchFamily="18" charset="0"/>
              </a:rPr>
              <a:t>capsulatus</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altLang="zh-CN" dirty="0" err="1">
                <a:solidFill>
                  <a:schemeClr val="tx1">
                    <a:lumMod val="85000"/>
                    <a:lumOff val="15000"/>
                  </a:schemeClr>
                </a:solidFill>
                <a:latin typeface="Times New Roman" panose="02020603050405020304" pitchFamily="18" charset="0"/>
                <a:cs typeface="Times New Roman" panose="02020603050405020304" pitchFamily="18" charset="0"/>
              </a:rPr>
              <a:t>RcTAL</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 could catalyze the deamination of l-tyrosine and led to the biosynthesis of p-coumaric acid in S. cerevisiae. </a:t>
            </a:r>
          </a:p>
          <a:p>
            <a:endParaRPr lang="en-US" altLang="zh-CN" dirty="0">
              <a:solidFill>
                <a:schemeClr val="tx1">
                  <a:lumMod val="85000"/>
                  <a:lumOff val="15000"/>
                </a:schemeClr>
              </a:solidFill>
              <a:latin typeface="Times New Roman" panose="02020603050405020304" pitchFamily="18" charset="0"/>
              <a:cs typeface="Times New Roman" panose="02020603050405020304" pitchFamily="18" charset="0"/>
            </a:endParaRPr>
          </a:p>
          <a:p>
            <a:r>
              <a:rPr lang="en-US" altLang="zh-CN" b="1" dirty="0">
                <a:solidFill>
                  <a:srgbClr val="00B050"/>
                </a:solidFill>
                <a:latin typeface="Times New Roman" panose="02020603050405020304" pitchFamily="18" charset="0"/>
                <a:cs typeface="Times New Roman" panose="02020603050405020304" pitchFamily="18" charset="0"/>
              </a:rPr>
              <a:t>C3H</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 from A. thaliana could catalyze the hydroxylation of p-coumaric and led to the biosynthesis of caffeic acid. [6]. </a:t>
            </a:r>
          </a:p>
          <a:p>
            <a:endParaRPr lang="en-US" altLang="zh-CN" dirty="0">
              <a:solidFill>
                <a:schemeClr val="tx1">
                  <a:lumMod val="85000"/>
                  <a:lumOff val="15000"/>
                </a:schemeClr>
              </a:solidFill>
              <a:latin typeface="Times New Roman" panose="02020603050405020304" pitchFamily="18" charset="0"/>
              <a:cs typeface="Times New Roman" panose="02020603050405020304" pitchFamily="18" charset="0"/>
            </a:endParaRPr>
          </a:p>
          <a:p>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As C3H depends on </a:t>
            </a:r>
            <a:r>
              <a:rPr lang="en-US" altLang="zh-CN" b="1" dirty="0">
                <a:solidFill>
                  <a:srgbClr val="00B050"/>
                </a:solidFill>
                <a:latin typeface="Times New Roman" panose="02020603050405020304" pitchFamily="18" charset="0"/>
                <a:cs typeface="Times New Roman" panose="02020603050405020304" pitchFamily="18" charset="0"/>
              </a:rPr>
              <a:t>cytochrome P450 reductase (CPR), </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the CPR is needed to transfer electrons.</a:t>
            </a:r>
            <a:endParaRPr lang="en-US" altLang="zh-CN" u="none" strike="noStrike" dirty="0">
              <a:solidFill>
                <a:schemeClr val="tx1">
                  <a:lumMod val="85000"/>
                  <a:lumOff val="15000"/>
                </a:schemeClr>
              </a:solidFill>
              <a:effectLst/>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CE37A784-8B76-4131-F9CD-8BA7E01359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020" y="2654115"/>
            <a:ext cx="5537200" cy="762000"/>
          </a:xfrm>
          <a:prstGeom prst="rect">
            <a:avLst/>
          </a:prstGeom>
        </p:spPr>
      </p:pic>
      <p:sp>
        <p:nvSpPr>
          <p:cNvPr id="9" name="文本框 8">
            <a:extLst>
              <a:ext uri="{FF2B5EF4-FFF2-40B4-BE49-F238E27FC236}">
                <a16:creationId xmlns:a16="http://schemas.microsoft.com/office/drawing/2014/main" id="{D5A21317-A232-AD1E-A3CD-E95E983E3D81}"/>
              </a:ext>
            </a:extLst>
          </p:cNvPr>
          <p:cNvSpPr txBox="1"/>
          <p:nvPr/>
        </p:nvSpPr>
        <p:spPr>
          <a:xfrm>
            <a:off x="831668" y="3527665"/>
            <a:ext cx="720005"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L-Tyr</a:t>
            </a:r>
            <a:endParaRPr kumimoji="1"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6321D6DE-3ADD-4E55-FB30-CAE1F9028752}"/>
              </a:ext>
            </a:extLst>
          </p:cNvPr>
          <p:cNvSpPr txBox="1"/>
          <p:nvPr/>
        </p:nvSpPr>
        <p:spPr>
          <a:xfrm>
            <a:off x="2968667" y="3527665"/>
            <a:ext cx="697627" cy="369332"/>
          </a:xfrm>
          <a:prstGeom prst="rect">
            <a:avLst/>
          </a:prstGeom>
          <a:noFill/>
        </p:spPr>
        <p:txBody>
          <a:bodyPr wrap="none" rtlCol="0">
            <a:spAutoFit/>
          </a:bodyPr>
          <a:lstStyle/>
          <a:p>
            <a:r>
              <a:rPr kumimoji="1" lang="en-US" altLang="zh-CN" i="1" dirty="0">
                <a:latin typeface="Times New Roman" panose="02020603050405020304" pitchFamily="18" charset="0"/>
                <a:cs typeface="Times New Roman" panose="02020603050405020304" pitchFamily="18" charset="0"/>
              </a:rPr>
              <a:t>p-</a:t>
            </a:r>
            <a:r>
              <a:rPr kumimoji="1" lang="en-US" altLang="zh-CN" dirty="0">
                <a:latin typeface="Times New Roman" panose="02020603050405020304" pitchFamily="18" charset="0"/>
                <a:cs typeface="Times New Roman" panose="02020603050405020304" pitchFamily="18" charset="0"/>
              </a:rPr>
              <a:t>CA</a:t>
            </a:r>
            <a:endParaRPr kumimoji="1" lang="zh-CN" altLang="en-US"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2C1A955A-BF1B-40B4-8C7A-33FD8773A740}"/>
              </a:ext>
            </a:extLst>
          </p:cNvPr>
          <p:cNvSpPr txBox="1"/>
          <p:nvPr/>
        </p:nvSpPr>
        <p:spPr>
          <a:xfrm>
            <a:off x="5039070" y="3571750"/>
            <a:ext cx="505267"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CA</a:t>
            </a:r>
            <a:endParaRPr kumimoji="1" lang="zh-CN" altLang="en-US" dirty="0">
              <a:latin typeface="Times New Roman" panose="02020603050405020304" pitchFamily="18" charset="0"/>
              <a:cs typeface="Times New Roman" panose="02020603050405020304" pitchFamily="18" charset="0"/>
            </a:endParaRPr>
          </a:p>
        </p:txBody>
      </p:sp>
      <p:sp>
        <p:nvSpPr>
          <p:cNvPr id="12" name="圆角矩形 11">
            <a:extLst>
              <a:ext uri="{FF2B5EF4-FFF2-40B4-BE49-F238E27FC236}">
                <a16:creationId xmlns:a16="http://schemas.microsoft.com/office/drawing/2014/main" id="{E9A0ACE3-3C4F-25B6-BBE6-3A2F54A90087}"/>
              </a:ext>
            </a:extLst>
          </p:cNvPr>
          <p:cNvSpPr/>
          <p:nvPr/>
        </p:nvSpPr>
        <p:spPr>
          <a:xfrm>
            <a:off x="1927693" y="2765041"/>
            <a:ext cx="669759" cy="270074"/>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ysClr val="windowText" lastClr="000000"/>
                </a:solidFill>
                <a:latin typeface="Times New Roman" panose="02020603050405020304" pitchFamily="18" charset="0"/>
                <a:cs typeface="Times New Roman" panose="02020603050405020304" pitchFamily="18" charset="0"/>
              </a:rPr>
              <a:t>TAL</a:t>
            </a:r>
            <a:endParaRPr kumimoji="1" lang="zh-CN" altLang="en-US" dirty="0">
              <a:solidFill>
                <a:sysClr val="windowText" lastClr="000000"/>
              </a:solidFill>
              <a:latin typeface="Times New Roman" panose="02020603050405020304" pitchFamily="18" charset="0"/>
              <a:cs typeface="Times New Roman" panose="02020603050405020304" pitchFamily="18" charset="0"/>
            </a:endParaRPr>
          </a:p>
        </p:txBody>
      </p:sp>
      <p:sp>
        <p:nvSpPr>
          <p:cNvPr id="16" name="圆角矩形 15">
            <a:extLst>
              <a:ext uri="{FF2B5EF4-FFF2-40B4-BE49-F238E27FC236}">
                <a16:creationId xmlns:a16="http://schemas.microsoft.com/office/drawing/2014/main" id="{66AEA85A-F726-A53B-5934-02107751EDB3}"/>
              </a:ext>
            </a:extLst>
          </p:cNvPr>
          <p:cNvSpPr/>
          <p:nvPr/>
        </p:nvSpPr>
        <p:spPr>
          <a:xfrm>
            <a:off x="3767644" y="3215259"/>
            <a:ext cx="669759" cy="302110"/>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ysClr val="windowText" lastClr="000000"/>
                </a:solidFill>
                <a:latin typeface="Times New Roman" panose="02020603050405020304" pitchFamily="18" charset="0"/>
                <a:cs typeface="Times New Roman" panose="02020603050405020304" pitchFamily="18" charset="0"/>
              </a:rPr>
              <a:t>C3H</a:t>
            </a:r>
            <a:endParaRPr kumimoji="1" lang="zh-CN" altLang="en-US" dirty="0">
              <a:solidFill>
                <a:sysClr val="windowText" lastClr="000000"/>
              </a:solidFill>
              <a:latin typeface="Times New Roman" panose="02020603050405020304" pitchFamily="18" charset="0"/>
              <a:cs typeface="Times New Roman" panose="02020603050405020304" pitchFamily="18" charset="0"/>
            </a:endParaRPr>
          </a:p>
        </p:txBody>
      </p:sp>
      <p:sp>
        <p:nvSpPr>
          <p:cNvPr id="31" name="文本框 30">
            <a:extLst>
              <a:ext uri="{FF2B5EF4-FFF2-40B4-BE49-F238E27FC236}">
                <a16:creationId xmlns:a16="http://schemas.microsoft.com/office/drawing/2014/main" id="{3355B628-052F-F56A-9716-86A465EC8EBD}"/>
              </a:ext>
            </a:extLst>
          </p:cNvPr>
          <p:cNvSpPr txBox="1"/>
          <p:nvPr/>
        </p:nvSpPr>
        <p:spPr>
          <a:xfrm>
            <a:off x="813392" y="4008496"/>
            <a:ext cx="4824456" cy="338554"/>
          </a:xfrm>
          <a:prstGeom prst="rect">
            <a:avLst/>
          </a:prstGeom>
          <a:noFill/>
        </p:spPr>
        <p:txBody>
          <a:bodyPr wrap="square" rtlCol="0">
            <a:spAutoFit/>
          </a:bodyPr>
          <a:lstStyle/>
          <a:p>
            <a:r>
              <a:rPr kumimoji="1" lang="en-US" altLang="zh-CN" sz="1600" i="1" dirty="0">
                <a:solidFill>
                  <a:schemeClr val="bg2">
                    <a:lumMod val="75000"/>
                  </a:schemeClr>
                </a:solidFill>
                <a:latin typeface="Times New Roman" panose="02020603050405020304" pitchFamily="18" charset="0"/>
                <a:cs typeface="Times New Roman" panose="02020603050405020304" pitchFamily="18" charset="0"/>
              </a:rPr>
              <a:t>Caffeic acid biosynthesis pathway. By </a:t>
            </a:r>
            <a:r>
              <a:rPr kumimoji="1" lang="en-US" altLang="zh-CN" sz="1600" i="1" dirty="0" err="1">
                <a:solidFill>
                  <a:schemeClr val="bg2">
                    <a:lumMod val="75000"/>
                  </a:schemeClr>
                </a:solidFill>
                <a:latin typeface="Times New Roman" panose="02020603050405020304" pitchFamily="18" charset="0"/>
                <a:cs typeface="Times New Roman" panose="02020603050405020304" pitchFamily="18" charset="0"/>
              </a:rPr>
              <a:t>Chemdraw</a:t>
            </a:r>
            <a:r>
              <a:rPr kumimoji="1" lang="en-US" altLang="zh-CN" sz="1600" i="1" dirty="0">
                <a:solidFill>
                  <a:schemeClr val="bg2">
                    <a:lumMod val="75000"/>
                  </a:schemeClr>
                </a:solidFill>
                <a:latin typeface="Times New Roman" panose="02020603050405020304" pitchFamily="18" charset="0"/>
                <a:cs typeface="Times New Roman" panose="02020603050405020304" pitchFamily="18" charset="0"/>
              </a:rPr>
              <a:t>.</a:t>
            </a:r>
            <a:endParaRPr kumimoji="1" lang="zh-CN" altLang="en-US" sz="1600" i="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215643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内容占位符 3" descr="微信图片_20240225090606">
            <a:extLst>
              <a:ext uri="{FF2B5EF4-FFF2-40B4-BE49-F238E27FC236}">
                <a16:creationId xmlns:a16="http://schemas.microsoft.com/office/drawing/2014/main" id="{EF4C9570-49E3-AB76-9F3E-BFAC769C697F}"/>
              </a:ext>
            </a:extLst>
          </p:cNvPr>
          <p:cNvPicPr>
            <a:picLocks noChangeAspect="1"/>
          </p:cNvPicPr>
          <p:nvPr/>
        </p:nvPicPr>
        <p:blipFill rotWithShape="1">
          <a:blip r:embed="rId3">
            <a:alphaModFix/>
          </a:blip>
          <a:srcRect t="2415" r="9227" b="24893"/>
          <a:stretch/>
        </p:blipFill>
        <p:spPr>
          <a:xfrm>
            <a:off x="-132209" y="0"/>
            <a:ext cx="12324209" cy="6859422"/>
          </a:xfrm>
          <a:prstGeom prst="rect">
            <a:avLst/>
          </a:prstGeom>
          <a:effectLst>
            <a:reflection endPos="0" dist="50800" dir="5400000" sy="-100000" algn="bl" rotWithShape="0"/>
          </a:effectLst>
        </p:spPr>
      </p:pic>
      <p:pic>
        <p:nvPicPr>
          <p:cNvPr id="3" name="图片 2">
            <a:extLst>
              <a:ext uri="{FF2B5EF4-FFF2-40B4-BE49-F238E27FC236}">
                <a16:creationId xmlns:a16="http://schemas.microsoft.com/office/drawing/2014/main" id="{CC02B919-5051-9558-F6DB-2FDBB2575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0761" y="-113762"/>
            <a:ext cx="18321807" cy="1048608"/>
          </a:xfrm>
          <a:prstGeom prst="rect">
            <a:avLst/>
          </a:prstGeom>
        </p:spPr>
      </p:pic>
      <p:sp>
        <p:nvSpPr>
          <p:cNvPr id="6" name="文本框 5">
            <a:extLst>
              <a:ext uri="{FF2B5EF4-FFF2-40B4-BE49-F238E27FC236}">
                <a16:creationId xmlns:a16="http://schemas.microsoft.com/office/drawing/2014/main" id="{1EF00ABC-262A-9B22-3B32-0B730ABAC682}"/>
              </a:ext>
            </a:extLst>
          </p:cNvPr>
          <p:cNvSpPr txBox="1"/>
          <p:nvPr/>
        </p:nvSpPr>
        <p:spPr>
          <a:xfrm>
            <a:off x="611164" y="-76401"/>
            <a:ext cx="8414804" cy="707886"/>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Design:</a:t>
            </a:r>
            <a:r>
              <a:rPr kumimoji="1" lang="zh-CN" altLang="en-US" sz="4000" b="1" dirty="0">
                <a:latin typeface="Times New Roman" panose="02020603050405020304" pitchFamily="18" charset="0"/>
                <a:cs typeface="Times New Roman" panose="02020603050405020304" pitchFamily="18" charset="0"/>
              </a:rPr>
              <a:t> </a:t>
            </a:r>
            <a:r>
              <a:rPr kumimoji="1" lang="en-US" altLang="zh-CN" sz="4000" b="1" dirty="0">
                <a:latin typeface="Times New Roman" panose="02020603050405020304" pitchFamily="18" charset="0"/>
                <a:cs typeface="Times New Roman" panose="02020603050405020304" pitchFamily="18" charset="0"/>
              </a:rPr>
              <a:t>The Bioluminescence System </a:t>
            </a:r>
            <a:endParaRPr kumimoji="1" lang="zh-CN" altLang="en-US" sz="4000" b="1"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DD50E286-1A76-CFA7-2C81-71000255F48C}"/>
              </a:ext>
            </a:extLst>
          </p:cNvPr>
          <p:cNvSpPr txBox="1"/>
          <p:nvPr/>
        </p:nvSpPr>
        <p:spPr>
          <a:xfrm>
            <a:off x="611164" y="816667"/>
            <a:ext cx="13257236" cy="523220"/>
          </a:xfrm>
          <a:prstGeom prst="rect">
            <a:avLst/>
          </a:prstGeom>
          <a:noFill/>
        </p:spPr>
        <p:txBody>
          <a:bodyPr wrap="square">
            <a:spAutoFit/>
          </a:bodyPr>
          <a:lstStyle/>
          <a:p>
            <a:r>
              <a:rPr lang="en-US" altLang="zh-CN" sz="2800" i="1" dirty="0" err="1">
                <a:solidFill>
                  <a:srgbClr val="000000"/>
                </a:solidFill>
                <a:latin typeface="Times New Roman" panose="02020603050405020304" pitchFamily="18" charset="0"/>
                <a:cs typeface="Times New Roman" panose="02020603050405020304" pitchFamily="18" charset="0"/>
              </a:rPr>
              <a:t>S.cerevisiae</a:t>
            </a:r>
            <a:r>
              <a:rPr lang="en-US" altLang="zh-CN" sz="2800" i="1" dirty="0">
                <a:solidFill>
                  <a:srgbClr val="000000"/>
                </a:solidFill>
                <a:latin typeface="Times New Roman" panose="02020603050405020304" pitchFamily="18" charset="0"/>
                <a:cs typeface="Times New Roman" panose="02020603050405020304" pitchFamily="18" charset="0"/>
              </a:rPr>
              <a:t> </a:t>
            </a:r>
            <a:r>
              <a:rPr lang="en-US" altLang="zh-CN" sz="2800" dirty="0">
                <a:solidFill>
                  <a:srgbClr val="000000"/>
                </a:solidFill>
                <a:latin typeface="Times New Roman" panose="02020603050405020304" pitchFamily="18" charset="0"/>
                <a:cs typeface="Times New Roman" panose="02020603050405020304" pitchFamily="18" charset="0"/>
              </a:rPr>
              <a:t>modification</a:t>
            </a:r>
            <a:endParaRPr lang="zh-CN" altLang="en-US" sz="2800"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49D5A148-A0D3-2223-6C99-9E8275D56AB3}"/>
              </a:ext>
            </a:extLst>
          </p:cNvPr>
          <p:cNvSpPr txBox="1"/>
          <p:nvPr/>
        </p:nvSpPr>
        <p:spPr>
          <a:xfrm>
            <a:off x="8383564" y="1865275"/>
            <a:ext cx="3400397" cy="3416320"/>
          </a:xfrm>
          <a:prstGeom prst="rect">
            <a:avLst/>
          </a:prstGeom>
          <a:noFill/>
        </p:spPr>
        <p:txBody>
          <a:bodyPr wrap="square">
            <a:spAutoFit/>
          </a:bodyPr>
          <a:lstStyle/>
          <a:p>
            <a:pPr marL="342900" indent="-342900">
              <a:buAutoNum type="alphaLcParenR"/>
            </a:pPr>
            <a:r>
              <a:rPr lang="en-US" altLang="zh-CN" dirty="0" err="1">
                <a:solidFill>
                  <a:schemeClr val="tx1">
                    <a:lumMod val="85000"/>
                    <a:lumOff val="15000"/>
                  </a:schemeClr>
                </a:solidFill>
                <a:latin typeface="Times New Roman" panose="02020603050405020304" pitchFamily="18" charset="0"/>
                <a:cs typeface="Times New Roman" panose="02020603050405020304" pitchFamily="18" charset="0"/>
              </a:rPr>
              <a:t>pCAFL</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 totally same as the one in the original paper. </a:t>
            </a:r>
          </a:p>
          <a:p>
            <a:pPr marL="342900" indent="-342900">
              <a:buAutoNum type="alphaLcParenR"/>
            </a:pPr>
            <a:endParaRPr lang="en-US" altLang="zh-CN" dirty="0">
              <a:solidFill>
                <a:schemeClr val="tx1">
                  <a:lumMod val="85000"/>
                  <a:lumOff val="15000"/>
                </a:schemeClr>
              </a:solidFill>
              <a:latin typeface="Times New Roman" panose="02020603050405020304" pitchFamily="18" charset="0"/>
              <a:cs typeface="Times New Roman" panose="02020603050405020304" pitchFamily="18" charset="0"/>
            </a:endParaRPr>
          </a:p>
          <a:p>
            <a:pPr marL="342900" indent="-342900">
              <a:buAutoNum type="alphaLcParenR"/>
            </a:pPr>
            <a:r>
              <a:rPr lang="en-US" altLang="zh-CN" dirty="0" err="1">
                <a:solidFill>
                  <a:schemeClr val="tx1">
                    <a:lumMod val="85000"/>
                    <a:lumOff val="15000"/>
                  </a:schemeClr>
                </a:solidFill>
                <a:latin typeface="Times New Roman" panose="02020603050405020304" pitchFamily="18" charset="0"/>
                <a:cs typeface="Times New Roman" panose="02020603050405020304" pitchFamily="18" charset="0"/>
              </a:rPr>
              <a:t>pCYC</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 we planned to load 5 genes for enzymes on it by </a:t>
            </a:r>
            <a:r>
              <a:rPr lang="en-US" altLang="zh-CN" dirty="0" err="1">
                <a:solidFill>
                  <a:schemeClr val="tx1">
                    <a:lumMod val="85000"/>
                    <a:lumOff val="15000"/>
                  </a:schemeClr>
                </a:solidFill>
                <a:latin typeface="Times New Roman" panose="02020603050405020304" pitchFamily="18" charset="0"/>
                <a:cs typeface="Times New Roman" panose="02020603050405020304" pitchFamily="18" charset="0"/>
              </a:rPr>
              <a:t>gibbs</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 assembly.</a:t>
            </a:r>
          </a:p>
          <a:p>
            <a:pPr marL="342900" indent="-342900">
              <a:buAutoNum type="alphaLcParenR"/>
            </a:pPr>
            <a:endParaRPr lang="en-US" altLang="zh-CN" dirty="0">
              <a:solidFill>
                <a:schemeClr val="tx1">
                  <a:lumMod val="85000"/>
                  <a:lumOff val="15000"/>
                </a:schemeClr>
              </a:solidFill>
              <a:latin typeface="Times New Roman" panose="02020603050405020304" pitchFamily="18" charset="0"/>
              <a:cs typeface="Times New Roman" panose="02020603050405020304" pitchFamily="18" charset="0"/>
            </a:endParaRPr>
          </a:p>
          <a:p>
            <a:pPr marL="342900" indent="-342900">
              <a:buAutoNum type="alphaLcParenR"/>
            </a:pPr>
            <a:r>
              <a:rPr lang="en-US" altLang="zh-CN" dirty="0" err="1">
                <a:solidFill>
                  <a:schemeClr val="tx1">
                    <a:lumMod val="85000"/>
                    <a:lumOff val="15000"/>
                  </a:schemeClr>
                </a:solidFill>
                <a:latin typeface="Times New Roman" panose="02020603050405020304" pitchFamily="18" charset="0"/>
                <a:cs typeface="Times New Roman" panose="02020603050405020304" pitchFamily="18" charset="0"/>
              </a:rPr>
              <a:t>pSWI</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 loaded with luciferase with GAL1 promoter.</a:t>
            </a:r>
          </a:p>
          <a:p>
            <a:endParaRPr lang="en-US" altLang="zh-CN" u="none" strike="noStrike" dirty="0">
              <a:solidFill>
                <a:schemeClr val="tx1">
                  <a:lumMod val="85000"/>
                  <a:lumOff val="15000"/>
                </a:schemeClr>
              </a:solidFill>
              <a:effectLst/>
              <a:latin typeface="Times New Roman" panose="02020603050405020304" pitchFamily="18" charset="0"/>
              <a:cs typeface="Times New Roman" panose="02020603050405020304" pitchFamily="18" charset="0"/>
            </a:endParaRPr>
          </a:p>
          <a:p>
            <a:r>
              <a:rPr lang="en-US" altLang="zh-CN" dirty="0" err="1">
                <a:solidFill>
                  <a:schemeClr val="tx1">
                    <a:lumMod val="85000"/>
                    <a:lumOff val="15000"/>
                  </a:schemeClr>
                </a:solidFill>
                <a:latin typeface="Times New Roman" panose="02020603050405020304" pitchFamily="18" charset="0"/>
                <a:cs typeface="Times New Roman" panose="02020603050405020304" pitchFamily="18" charset="0"/>
              </a:rPr>
              <a:t>pCYC</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 and </a:t>
            </a:r>
            <a:r>
              <a:rPr lang="en-US" altLang="zh-CN" dirty="0" err="1">
                <a:solidFill>
                  <a:schemeClr val="tx1">
                    <a:lumMod val="85000"/>
                    <a:lumOff val="15000"/>
                  </a:schemeClr>
                </a:solidFill>
                <a:latin typeface="Times New Roman" panose="02020603050405020304" pitchFamily="18" charset="0"/>
                <a:cs typeface="Times New Roman" panose="02020603050405020304" pitchFamily="18" charset="0"/>
              </a:rPr>
              <a:t>pSWI</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 were designed by ourselves</a:t>
            </a:r>
            <a:endParaRPr lang="en-US" altLang="zh-CN" u="none" strike="noStrike" dirty="0">
              <a:solidFill>
                <a:schemeClr val="tx1">
                  <a:lumMod val="85000"/>
                  <a:lumOff val="15000"/>
                </a:schemeClr>
              </a:solidFill>
              <a:effectLst/>
              <a:latin typeface="Times New Roman" panose="02020603050405020304" pitchFamily="18" charset="0"/>
              <a:cs typeface="Times New Roman" panose="02020603050405020304" pitchFamily="18" charset="0"/>
            </a:endParaRPr>
          </a:p>
        </p:txBody>
      </p:sp>
      <p:pic>
        <p:nvPicPr>
          <p:cNvPr id="23" name="图片 22">
            <a:extLst>
              <a:ext uri="{FF2B5EF4-FFF2-40B4-BE49-F238E27FC236}">
                <a16:creationId xmlns:a16="http://schemas.microsoft.com/office/drawing/2014/main" id="{23A71174-B208-114B-736A-3CB8B35BA2FF}"/>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1164" y="1048608"/>
            <a:ext cx="7772400" cy="4819360"/>
          </a:xfrm>
          <a:prstGeom prst="rect">
            <a:avLst/>
          </a:prstGeom>
        </p:spPr>
      </p:pic>
      <p:sp>
        <p:nvSpPr>
          <p:cNvPr id="30" name="文本框 29">
            <a:extLst>
              <a:ext uri="{FF2B5EF4-FFF2-40B4-BE49-F238E27FC236}">
                <a16:creationId xmlns:a16="http://schemas.microsoft.com/office/drawing/2014/main" id="{DDB9C1C5-8E96-841C-7C81-DD2959CC12EF}"/>
              </a:ext>
            </a:extLst>
          </p:cNvPr>
          <p:cNvSpPr txBox="1"/>
          <p:nvPr/>
        </p:nvSpPr>
        <p:spPr>
          <a:xfrm>
            <a:off x="2595683" y="5529414"/>
            <a:ext cx="4824456" cy="338554"/>
          </a:xfrm>
          <a:prstGeom prst="rect">
            <a:avLst/>
          </a:prstGeom>
          <a:noFill/>
        </p:spPr>
        <p:txBody>
          <a:bodyPr wrap="square" rtlCol="0">
            <a:spAutoFit/>
          </a:bodyPr>
          <a:lstStyle/>
          <a:p>
            <a:r>
              <a:rPr kumimoji="1" lang="en-US" altLang="zh-CN" sz="1600" i="1" dirty="0">
                <a:solidFill>
                  <a:schemeClr val="bg2">
                    <a:lumMod val="75000"/>
                  </a:schemeClr>
                </a:solidFill>
                <a:latin typeface="Times New Roman" panose="02020603050405020304" pitchFamily="18" charset="0"/>
                <a:cs typeface="Times New Roman" panose="02020603050405020304" pitchFamily="18" charset="0"/>
              </a:rPr>
              <a:t>Representation of  </a:t>
            </a:r>
            <a:r>
              <a:rPr kumimoji="1" lang="en-US" altLang="zh-CN" sz="1600" i="1" dirty="0" err="1">
                <a:solidFill>
                  <a:schemeClr val="bg2">
                    <a:lumMod val="75000"/>
                  </a:schemeClr>
                </a:solidFill>
                <a:latin typeface="Times New Roman" panose="02020603050405020304" pitchFamily="18" charset="0"/>
                <a:cs typeface="Times New Roman" panose="02020603050405020304" pitchFamily="18" charset="0"/>
              </a:rPr>
              <a:t>pCAF</a:t>
            </a:r>
            <a:r>
              <a:rPr kumimoji="1" lang="en-US" altLang="zh-CN" sz="1600" i="1" dirty="0">
                <a:solidFill>
                  <a:schemeClr val="bg2">
                    <a:lumMod val="75000"/>
                  </a:schemeClr>
                </a:solidFill>
                <a:latin typeface="Times New Roman" panose="02020603050405020304" pitchFamily="18" charset="0"/>
                <a:cs typeface="Times New Roman" panose="02020603050405020304" pitchFamily="18" charset="0"/>
              </a:rPr>
              <a:t> [5], </a:t>
            </a:r>
            <a:r>
              <a:rPr kumimoji="1" lang="en-US" altLang="zh-CN" sz="1600" i="1" dirty="0" err="1">
                <a:solidFill>
                  <a:schemeClr val="bg2">
                    <a:lumMod val="75000"/>
                  </a:schemeClr>
                </a:solidFill>
                <a:latin typeface="Times New Roman" panose="02020603050405020304" pitchFamily="18" charset="0"/>
                <a:cs typeface="Times New Roman" panose="02020603050405020304" pitchFamily="18" charset="0"/>
              </a:rPr>
              <a:t>pCYC</a:t>
            </a:r>
            <a:r>
              <a:rPr kumimoji="1" lang="en-US" altLang="zh-CN" sz="1600" i="1" dirty="0">
                <a:solidFill>
                  <a:schemeClr val="bg2">
                    <a:lumMod val="75000"/>
                  </a:schemeClr>
                </a:solidFill>
                <a:latin typeface="Times New Roman" panose="02020603050405020304" pitchFamily="18" charset="0"/>
                <a:cs typeface="Times New Roman" panose="02020603050405020304" pitchFamily="18" charset="0"/>
              </a:rPr>
              <a:t> and </a:t>
            </a:r>
            <a:r>
              <a:rPr kumimoji="1" lang="en-US" altLang="zh-CN" sz="1600" i="1" dirty="0" err="1">
                <a:solidFill>
                  <a:schemeClr val="bg2">
                    <a:lumMod val="75000"/>
                  </a:schemeClr>
                </a:solidFill>
                <a:latin typeface="Times New Roman" panose="02020603050405020304" pitchFamily="18" charset="0"/>
                <a:cs typeface="Times New Roman" panose="02020603050405020304" pitchFamily="18" charset="0"/>
              </a:rPr>
              <a:t>pSWI</a:t>
            </a:r>
            <a:r>
              <a:rPr kumimoji="1" lang="en-US" altLang="zh-CN" sz="1600" i="1" dirty="0">
                <a:solidFill>
                  <a:schemeClr val="bg2">
                    <a:lumMod val="75000"/>
                  </a:schemeClr>
                </a:solidFill>
                <a:latin typeface="Times New Roman" panose="02020603050405020304" pitchFamily="18" charset="0"/>
                <a:cs typeface="Times New Roman" panose="02020603050405020304" pitchFamily="18" charset="0"/>
              </a:rPr>
              <a:t>.</a:t>
            </a:r>
            <a:endParaRPr kumimoji="1" lang="zh-CN" altLang="en-US" sz="1600" i="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449691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33361402-8482-9261-BFED-8BD498DBA427}"/>
              </a:ext>
            </a:extLst>
          </p:cNvPr>
          <p:cNvGrpSpPr/>
          <p:nvPr/>
        </p:nvGrpSpPr>
        <p:grpSpPr>
          <a:xfrm>
            <a:off x="-5740761" y="-113762"/>
            <a:ext cx="19609161" cy="6973184"/>
            <a:chOff x="-5740761" y="-113762"/>
            <a:chExt cx="19609161" cy="6973184"/>
          </a:xfrm>
        </p:grpSpPr>
        <p:pic>
          <p:nvPicPr>
            <p:cNvPr id="4" name="内容占位符 3" descr="微信图片_20240225090606">
              <a:extLst>
                <a:ext uri="{FF2B5EF4-FFF2-40B4-BE49-F238E27FC236}">
                  <a16:creationId xmlns:a16="http://schemas.microsoft.com/office/drawing/2014/main" id="{76D3C218-3AB2-A09F-C423-1D9D5C51BCB8}"/>
                </a:ext>
              </a:extLst>
            </p:cNvPr>
            <p:cNvPicPr>
              <a:picLocks noChangeAspect="1"/>
            </p:cNvPicPr>
            <p:nvPr/>
          </p:nvPicPr>
          <p:blipFill rotWithShape="1">
            <a:blip r:embed="rId3">
              <a:alphaModFix/>
            </a:blip>
            <a:srcRect t="2415" r="9227" b="24893"/>
            <a:stretch/>
          </p:blipFill>
          <p:spPr>
            <a:xfrm>
              <a:off x="-132209" y="0"/>
              <a:ext cx="12324209" cy="6859422"/>
            </a:xfrm>
            <a:prstGeom prst="rect">
              <a:avLst/>
            </a:prstGeom>
            <a:effectLst>
              <a:reflection endPos="0" dist="50800" dir="5400000" sy="-100000" algn="bl" rotWithShape="0"/>
            </a:effectLst>
          </p:spPr>
        </p:pic>
        <p:pic>
          <p:nvPicPr>
            <p:cNvPr id="3" name="图片 2">
              <a:extLst>
                <a:ext uri="{FF2B5EF4-FFF2-40B4-BE49-F238E27FC236}">
                  <a16:creationId xmlns:a16="http://schemas.microsoft.com/office/drawing/2014/main" id="{CC02B919-5051-9558-F6DB-2FDBB2575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0761" y="-113762"/>
              <a:ext cx="18321807" cy="1048608"/>
            </a:xfrm>
            <a:prstGeom prst="rect">
              <a:avLst/>
            </a:prstGeom>
          </p:spPr>
        </p:pic>
        <p:sp>
          <p:nvSpPr>
            <p:cNvPr id="6" name="文本框 5">
              <a:extLst>
                <a:ext uri="{FF2B5EF4-FFF2-40B4-BE49-F238E27FC236}">
                  <a16:creationId xmlns:a16="http://schemas.microsoft.com/office/drawing/2014/main" id="{1EF00ABC-262A-9B22-3B32-0B730ABAC682}"/>
                </a:ext>
              </a:extLst>
            </p:cNvPr>
            <p:cNvSpPr txBox="1"/>
            <p:nvPr/>
          </p:nvSpPr>
          <p:spPr>
            <a:xfrm>
              <a:off x="611164" y="-76401"/>
              <a:ext cx="5936562" cy="707886"/>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Design: Co-culture system</a:t>
              </a:r>
              <a:endParaRPr kumimoji="1" lang="zh-CN" altLang="en-US" sz="4000" b="1"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DD50E286-1A76-CFA7-2C81-71000255F48C}"/>
                </a:ext>
              </a:extLst>
            </p:cNvPr>
            <p:cNvSpPr txBox="1"/>
            <p:nvPr/>
          </p:nvSpPr>
          <p:spPr>
            <a:xfrm>
              <a:off x="611164" y="816667"/>
              <a:ext cx="13257236" cy="523220"/>
            </a:xfrm>
            <a:prstGeom prst="rect">
              <a:avLst/>
            </a:prstGeom>
            <a:noFill/>
          </p:spPr>
          <p:txBody>
            <a:bodyPr wrap="square">
              <a:spAutoFit/>
            </a:bodyPr>
            <a:lstStyle/>
            <a:p>
              <a:r>
                <a:rPr lang="en-US" altLang="zh-CN" sz="2800" dirty="0">
                  <a:solidFill>
                    <a:srgbClr val="000000"/>
                  </a:solidFill>
                  <a:latin typeface="Times New Roman" panose="02020603050405020304" pitchFamily="18" charset="0"/>
                  <a:cs typeface="Times New Roman" panose="02020603050405020304" pitchFamily="18" charset="0"/>
                </a:rPr>
                <a:t>We provide protocols for</a:t>
              </a:r>
              <a:r>
                <a:rPr lang="zh-CN" altLang="en-US" sz="2800" dirty="0">
                  <a:solidFill>
                    <a:srgbClr val="000000"/>
                  </a:solidFill>
                  <a:latin typeface="Times New Roman" panose="02020603050405020304" pitchFamily="18" charset="0"/>
                  <a:cs typeface="Times New Roman" panose="02020603050405020304" pitchFamily="18" charset="0"/>
                </a:rPr>
                <a:t> </a:t>
              </a:r>
              <a:r>
                <a:rPr lang="en-US" altLang="zh-CN" sz="2800" dirty="0">
                  <a:solidFill>
                    <a:srgbClr val="000000"/>
                  </a:solidFill>
                  <a:latin typeface="Times New Roman" panose="02020603050405020304" pitchFamily="18" charset="0"/>
                  <a:cs typeface="Times New Roman" panose="02020603050405020304" pitchFamily="18" charset="0"/>
                </a:rPr>
                <a:t>plasmid construction, transfection and detection.  </a:t>
              </a:r>
              <a:endParaRPr lang="zh-CN" altLang="en-US" sz="2800" dirty="0">
                <a:latin typeface="Times New Roman" panose="02020603050405020304" pitchFamily="18" charset="0"/>
                <a:cs typeface="Times New Roman" panose="02020603050405020304" pitchFamily="18" charset="0"/>
              </a:endParaRPr>
            </a:p>
          </p:txBody>
        </p:sp>
      </p:grpSp>
      <p:pic>
        <p:nvPicPr>
          <p:cNvPr id="10" name="图片 9">
            <a:extLst>
              <a:ext uri="{FF2B5EF4-FFF2-40B4-BE49-F238E27FC236}">
                <a16:creationId xmlns:a16="http://schemas.microsoft.com/office/drawing/2014/main" id="{72F1BBA4-B180-B0FB-8B6C-E0DFC33A2C65}"/>
              </a:ext>
            </a:extLst>
          </p:cNvPr>
          <p:cNvPicPr>
            <a:picLocks noChangeAspect="1"/>
          </p:cNvPicPr>
          <p:nvPr/>
        </p:nvPicPr>
        <p:blipFill rotWithShape="1">
          <a:blip r:embed="rId5"/>
          <a:srcRect t="14473" r="216" b="25921"/>
          <a:stretch/>
        </p:blipFill>
        <p:spPr>
          <a:xfrm>
            <a:off x="581636" y="1769801"/>
            <a:ext cx="6830050" cy="57735535"/>
          </a:xfrm>
          <a:prstGeom prst="rect">
            <a:avLst/>
          </a:prstGeom>
        </p:spPr>
      </p:pic>
      <p:sp>
        <p:nvSpPr>
          <p:cNvPr id="9" name="矩形 8">
            <a:extLst>
              <a:ext uri="{FF2B5EF4-FFF2-40B4-BE49-F238E27FC236}">
                <a16:creationId xmlns:a16="http://schemas.microsoft.com/office/drawing/2014/main" id="{779FCBB2-EBFC-009C-8866-3A6CFB7B0175}"/>
              </a:ext>
            </a:extLst>
          </p:cNvPr>
          <p:cNvSpPr/>
          <p:nvPr/>
        </p:nvSpPr>
        <p:spPr>
          <a:xfrm>
            <a:off x="611164" y="1751513"/>
            <a:ext cx="6844814" cy="3914501"/>
          </a:xfrm>
          <a:prstGeom prst="rect">
            <a:avLst/>
          </a:prstGeom>
          <a:noFill/>
          <a:ln w="31750">
            <a:solidFill>
              <a:srgbClr val="5F9D31"/>
            </a:solidFill>
          </a:ln>
          <a:effectLst>
            <a:glow rad="254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a:extLst>
              <a:ext uri="{FF2B5EF4-FFF2-40B4-BE49-F238E27FC236}">
                <a16:creationId xmlns:a16="http://schemas.microsoft.com/office/drawing/2014/main" id="{7AB7C21B-E36C-A105-DB4D-5DB28FCE5550}"/>
              </a:ext>
            </a:extLst>
          </p:cNvPr>
          <p:cNvSpPr/>
          <p:nvPr/>
        </p:nvSpPr>
        <p:spPr>
          <a:xfrm>
            <a:off x="0" y="0"/>
            <a:ext cx="7747462" cy="600311"/>
          </a:xfrm>
          <a:prstGeom prst="rect">
            <a:avLst/>
          </a:prstGeom>
          <a:solidFill>
            <a:srgbClr val="E5F2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文本框 26">
            <a:extLst>
              <a:ext uri="{FF2B5EF4-FFF2-40B4-BE49-F238E27FC236}">
                <a16:creationId xmlns:a16="http://schemas.microsoft.com/office/drawing/2014/main" id="{0E8B8CA7-C35D-A296-58E0-ED174BD245EE}"/>
              </a:ext>
            </a:extLst>
          </p:cNvPr>
          <p:cNvSpPr txBox="1"/>
          <p:nvPr/>
        </p:nvSpPr>
        <p:spPr>
          <a:xfrm>
            <a:off x="611164" y="-76401"/>
            <a:ext cx="8414804" cy="707886"/>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Design:</a:t>
            </a:r>
            <a:r>
              <a:rPr kumimoji="1" lang="zh-CN" altLang="en-US" sz="4000" b="1" dirty="0">
                <a:latin typeface="Times New Roman" panose="02020603050405020304" pitchFamily="18" charset="0"/>
                <a:cs typeface="Times New Roman" panose="02020603050405020304" pitchFamily="18" charset="0"/>
              </a:rPr>
              <a:t> </a:t>
            </a:r>
            <a:r>
              <a:rPr kumimoji="1" lang="en-US" altLang="zh-CN" sz="4000" b="1" dirty="0">
                <a:latin typeface="Times New Roman" panose="02020603050405020304" pitchFamily="18" charset="0"/>
                <a:cs typeface="Times New Roman" panose="02020603050405020304" pitchFamily="18" charset="0"/>
              </a:rPr>
              <a:t>The Bioluminescence System </a:t>
            </a:r>
            <a:endParaRPr kumimoji="1" lang="zh-CN" altLang="en-US" sz="4000" b="1"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74F1F07F-75D1-A1DC-E9E2-625E6BB84BFF}"/>
              </a:ext>
            </a:extLst>
          </p:cNvPr>
          <p:cNvPicPr>
            <a:picLocks noChangeAspect="1"/>
          </p:cNvPicPr>
          <p:nvPr/>
        </p:nvPicPr>
        <p:blipFill rotWithShape="1">
          <a:blip r:embed="rId6">
            <a:extLst>
              <a:ext uri="{28A0092B-C50C-407E-A947-70E740481C1C}">
                <a14:useLocalDpi xmlns:a14="http://schemas.microsoft.com/office/drawing/2010/main" val="0"/>
              </a:ext>
            </a:extLst>
          </a:blip>
          <a:srcRect t="1" b="5250"/>
          <a:stretch/>
        </p:blipFill>
        <p:spPr>
          <a:xfrm>
            <a:off x="-102681" y="-18288"/>
            <a:ext cx="12324209" cy="1769801"/>
          </a:xfrm>
          <a:prstGeom prst="rect">
            <a:avLst/>
          </a:prstGeom>
        </p:spPr>
      </p:pic>
      <p:sp>
        <p:nvSpPr>
          <p:cNvPr id="12" name="文本框 11">
            <a:extLst>
              <a:ext uri="{FF2B5EF4-FFF2-40B4-BE49-F238E27FC236}">
                <a16:creationId xmlns:a16="http://schemas.microsoft.com/office/drawing/2014/main" id="{23551567-11DB-49D3-97B2-84D98E49E513}"/>
              </a:ext>
            </a:extLst>
          </p:cNvPr>
          <p:cNvSpPr txBox="1"/>
          <p:nvPr/>
        </p:nvSpPr>
        <p:spPr>
          <a:xfrm>
            <a:off x="7747462" y="3189906"/>
            <a:ext cx="3631973" cy="523220"/>
          </a:xfrm>
          <a:prstGeom prst="rect">
            <a:avLst/>
          </a:prstGeom>
          <a:noFill/>
        </p:spPr>
        <p:txBody>
          <a:bodyPr wrap="square">
            <a:spAutoFit/>
          </a:bodyPr>
          <a:lstStyle/>
          <a:p>
            <a:r>
              <a:rPr lang="en-US" altLang="zh-CN" sz="2800" dirty="0">
                <a:solidFill>
                  <a:srgbClr val="000000"/>
                </a:solidFill>
                <a:latin typeface="Times New Roman" panose="02020603050405020304" pitchFamily="18" charset="0"/>
                <a:cs typeface="Times New Roman" panose="02020603050405020304" pitchFamily="18" charset="0"/>
              </a:rPr>
              <a:t>Learn more on our wiki!</a:t>
            </a:r>
            <a:endParaRPr lang="zh-CN" altLang="en-US" sz="2800" dirty="0">
              <a:latin typeface="Times New Roman" panose="02020603050405020304" pitchFamily="18" charset="0"/>
              <a:cs typeface="Times New Roman" panose="02020603050405020304" pitchFamily="18" charset="0"/>
            </a:endParaRPr>
          </a:p>
        </p:txBody>
      </p:sp>
      <p:pic>
        <p:nvPicPr>
          <p:cNvPr id="15" name="图片 14">
            <a:extLst>
              <a:ext uri="{FF2B5EF4-FFF2-40B4-BE49-F238E27FC236}">
                <a16:creationId xmlns:a16="http://schemas.microsoft.com/office/drawing/2014/main" id="{598349BB-B119-CAF9-2CF2-5EA39E4552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208" y="5663696"/>
            <a:ext cx="12324208" cy="1194304"/>
          </a:xfrm>
          <a:prstGeom prst="rect">
            <a:avLst/>
          </a:prstGeom>
        </p:spPr>
      </p:pic>
    </p:spTree>
    <p:custDataLst>
      <p:tags r:id="rId1"/>
    </p:custDataLst>
    <p:extLst>
      <p:ext uri="{BB962C8B-B14F-4D97-AF65-F5344CB8AC3E}">
        <p14:creationId xmlns:p14="http://schemas.microsoft.com/office/powerpoint/2010/main" val="2147484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33361402-8482-9261-BFED-8BD498DBA427}"/>
              </a:ext>
            </a:extLst>
          </p:cNvPr>
          <p:cNvGrpSpPr/>
          <p:nvPr/>
        </p:nvGrpSpPr>
        <p:grpSpPr>
          <a:xfrm>
            <a:off x="-5740761" y="-113762"/>
            <a:ext cx="19609161" cy="6973184"/>
            <a:chOff x="-5740761" y="-113762"/>
            <a:chExt cx="19609161" cy="6973184"/>
          </a:xfrm>
        </p:grpSpPr>
        <p:pic>
          <p:nvPicPr>
            <p:cNvPr id="4" name="内容占位符 3" descr="微信图片_20240225090606">
              <a:extLst>
                <a:ext uri="{FF2B5EF4-FFF2-40B4-BE49-F238E27FC236}">
                  <a16:creationId xmlns:a16="http://schemas.microsoft.com/office/drawing/2014/main" id="{76D3C218-3AB2-A09F-C423-1D9D5C51BCB8}"/>
                </a:ext>
              </a:extLst>
            </p:cNvPr>
            <p:cNvPicPr>
              <a:picLocks noChangeAspect="1"/>
            </p:cNvPicPr>
            <p:nvPr/>
          </p:nvPicPr>
          <p:blipFill rotWithShape="1">
            <a:blip r:embed="rId3">
              <a:alphaModFix/>
            </a:blip>
            <a:srcRect t="2415" r="9227" b="24893"/>
            <a:stretch/>
          </p:blipFill>
          <p:spPr>
            <a:xfrm>
              <a:off x="-132209" y="0"/>
              <a:ext cx="12324209" cy="6859422"/>
            </a:xfrm>
            <a:prstGeom prst="rect">
              <a:avLst/>
            </a:prstGeom>
            <a:effectLst>
              <a:reflection endPos="0" dist="50800" dir="5400000" sy="-100000" algn="bl" rotWithShape="0"/>
            </a:effectLst>
          </p:spPr>
        </p:pic>
        <p:pic>
          <p:nvPicPr>
            <p:cNvPr id="3" name="图片 2">
              <a:extLst>
                <a:ext uri="{FF2B5EF4-FFF2-40B4-BE49-F238E27FC236}">
                  <a16:creationId xmlns:a16="http://schemas.microsoft.com/office/drawing/2014/main" id="{CC02B919-5051-9558-F6DB-2FDBB2575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0761" y="-113762"/>
              <a:ext cx="18321807" cy="1048608"/>
            </a:xfrm>
            <a:prstGeom prst="rect">
              <a:avLst/>
            </a:prstGeom>
          </p:spPr>
        </p:pic>
        <p:sp>
          <p:nvSpPr>
            <p:cNvPr id="6" name="文本框 5">
              <a:extLst>
                <a:ext uri="{FF2B5EF4-FFF2-40B4-BE49-F238E27FC236}">
                  <a16:creationId xmlns:a16="http://schemas.microsoft.com/office/drawing/2014/main" id="{1EF00ABC-262A-9B22-3B32-0B730ABAC682}"/>
                </a:ext>
              </a:extLst>
            </p:cNvPr>
            <p:cNvSpPr txBox="1"/>
            <p:nvPr/>
          </p:nvSpPr>
          <p:spPr>
            <a:xfrm>
              <a:off x="611164" y="-76401"/>
              <a:ext cx="5936562" cy="707886"/>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Design: Co-culture system</a:t>
              </a:r>
              <a:endParaRPr kumimoji="1" lang="zh-CN" altLang="en-US" sz="4000" b="1"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DD50E286-1A76-CFA7-2C81-71000255F48C}"/>
                </a:ext>
              </a:extLst>
            </p:cNvPr>
            <p:cNvSpPr txBox="1"/>
            <p:nvPr/>
          </p:nvSpPr>
          <p:spPr>
            <a:xfrm>
              <a:off x="611164" y="816667"/>
              <a:ext cx="13257236" cy="523220"/>
            </a:xfrm>
            <a:prstGeom prst="rect">
              <a:avLst/>
            </a:prstGeom>
            <a:noFill/>
          </p:spPr>
          <p:txBody>
            <a:bodyPr wrap="square">
              <a:spAutoFit/>
            </a:bodyPr>
            <a:lstStyle/>
            <a:p>
              <a:r>
                <a:rPr lang="en-US" altLang="zh-CN" sz="2800" dirty="0">
                  <a:solidFill>
                    <a:srgbClr val="000000"/>
                  </a:solidFill>
                  <a:latin typeface="Times New Roman" panose="02020603050405020304" pitchFamily="18" charset="0"/>
                  <a:cs typeface="Times New Roman" panose="02020603050405020304" pitchFamily="18" charset="0"/>
                </a:rPr>
                <a:t>We provide protocols for</a:t>
              </a:r>
              <a:r>
                <a:rPr lang="zh-CN" altLang="en-US" sz="2800" dirty="0">
                  <a:solidFill>
                    <a:srgbClr val="000000"/>
                  </a:solidFill>
                  <a:latin typeface="Times New Roman" panose="02020603050405020304" pitchFamily="18" charset="0"/>
                  <a:cs typeface="Times New Roman" panose="02020603050405020304" pitchFamily="18" charset="0"/>
                </a:rPr>
                <a:t> </a:t>
              </a:r>
              <a:r>
                <a:rPr lang="en-US" altLang="zh-CN" sz="2800" dirty="0">
                  <a:solidFill>
                    <a:srgbClr val="000000"/>
                  </a:solidFill>
                  <a:latin typeface="Times New Roman" panose="02020603050405020304" pitchFamily="18" charset="0"/>
                  <a:cs typeface="Times New Roman" panose="02020603050405020304" pitchFamily="18" charset="0"/>
                </a:rPr>
                <a:t>plasmid construction, transfection and detection.  </a:t>
              </a:r>
              <a:endParaRPr lang="zh-CN" altLang="en-US" sz="2800" dirty="0">
                <a:latin typeface="Times New Roman" panose="02020603050405020304" pitchFamily="18" charset="0"/>
                <a:cs typeface="Times New Roman" panose="02020603050405020304" pitchFamily="18" charset="0"/>
              </a:endParaRPr>
            </a:p>
          </p:txBody>
        </p:sp>
      </p:grpSp>
      <p:pic>
        <p:nvPicPr>
          <p:cNvPr id="10" name="图片 9">
            <a:extLst>
              <a:ext uri="{FF2B5EF4-FFF2-40B4-BE49-F238E27FC236}">
                <a16:creationId xmlns:a16="http://schemas.microsoft.com/office/drawing/2014/main" id="{72F1BBA4-B180-B0FB-8B6C-E0DFC33A2C65}"/>
              </a:ext>
            </a:extLst>
          </p:cNvPr>
          <p:cNvPicPr>
            <a:picLocks noChangeAspect="1"/>
          </p:cNvPicPr>
          <p:nvPr/>
        </p:nvPicPr>
        <p:blipFill rotWithShape="1">
          <a:blip r:embed="rId5"/>
          <a:srcRect t="14473" r="216" b="25921"/>
          <a:stretch/>
        </p:blipFill>
        <p:spPr>
          <a:xfrm>
            <a:off x="581636" y="-4390368"/>
            <a:ext cx="6830050" cy="57735535"/>
          </a:xfrm>
          <a:prstGeom prst="rect">
            <a:avLst/>
          </a:prstGeom>
        </p:spPr>
      </p:pic>
      <p:sp>
        <p:nvSpPr>
          <p:cNvPr id="9" name="矩形 8">
            <a:extLst>
              <a:ext uri="{FF2B5EF4-FFF2-40B4-BE49-F238E27FC236}">
                <a16:creationId xmlns:a16="http://schemas.microsoft.com/office/drawing/2014/main" id="{779FCBB2-EBFC-009C-8866-3A6CFB7B0175}"/>
              </a:ext>
            </a:extLst>
          </p:cNvPr>
          <p:cNvSpPr/>
          <p:nvPr/>
        </p:nvSpPr>
        <p:spPr>
          <a:xfrm>
            <a:off x="611164" y="1751513"/>
            <a:ext cx="6844814" cy="3914501"/>
          </a:xfrm>
          <a:prstGeom prst="rect">
            <a:avLst/>
          </a:prstGeom>
          <a:noFill/>
          <a:ln w="31750">
            <a:solidFill>
              <a:srgbClr val="5F9D31"/>
            </a:solidFill>
          </a:ln>
          <a:effectLst>
            <a:glow rad="254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a:extLst>
              <a:ext uri="{FF2B5EF4-FFF2-40B4-BE49-F238E27FC236}">
                <a16:creationId xmlns:a16="http://schemas.microsoft.com/office/drawing/2014/main" id="{7AB7C21B-E36C-A105-DB4D-5DB28FCE5550}"/>
              </a:ext>
            </a:extLst>
          </p:cNvPr>
          <p:cNvSpPr/>
          <p:nvPr/>
        </p:nvSpPr>
        <p:spPr>
          <a:xfrm>
            <a:off x="0" y="0"/>
            <a:ext cx="7747462" cy="600311"/>
          </a:xfrm>
          <a:prstGeom prst="rect">
            <a:avLst/>
          </a:prstGeom>
          <a:solidFill>
            <a:srgbClr val="E5F2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文本框 26">
            <a:extLst>
              <a:ext uri="{FF2B5EF4-FFF2-40B4-BE49-F238E27FC236}">
                <a16:creationId xmlns:a16="http://schemas.microsoft.com/office/drawing/2014/main" id="{0E8B8CA7-C35D-A296-58E0-ED174BD245EE}"/>
              </a:ext>
            </a:extLst>
          </p:cNvPr>
          <p:cNvSpPr txBox="1"/>
          <p:nvPr/>
        </p:nvSpPr>
        <p:spPr>
          <a:xfrm>
            <a:off x="611164" y="-76401"/>
            <a:ext cx="8414804" cy="707886"/>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Design:</a:t>
            </a:r>
            <a:r>
              <a:rPr kumimoji="1" lang="zh-CN" altLang="en-US" sz="4000" b="1" dirty="0">
                <a:latin typeface="Times New Roman" panose="02020603050405020304" pitchFamily="18" charset="0"/>
                <a:cs typeface="Times New Roman" panose="02020603050405020304" pitchFamily="18" charset="0"/>
              </a:rPr>
              <a:t> </a:t>
            </a:r>
            <a:r>
              <a:rPr kumimoji="1" lang="en-US" altLang="zh-CN" sz="4000" b="1" dirty="0">
                <a:latin typeface="Times New Roman" panose="02020603050405020304" pitchFamily="18" charset="0"/>
                <a:cs typeface="Times New Roman" panose="02020603050405020304" pitchFamily="18" charset="0"/>
              </a:rPr>
              <a:t>The Bioluminescence System </a:t>
            </a:r>
            <a:endParaRPr kumimoji="1" lang="zh-CN" altLang="en-US" sz="4000" b="1"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74F1F07F-75D1-A1DC-E9E2-625E6BB84BFF}"/>
              </a:ext>
            </a:extLst>
          </p:cNvPr>
          <p:cNvPicPr>
            <a:picLocks noChangeAspect="1"/>
          </p:cNvPicPr>
          <p:nvPr/>
        </p:nvPicPr>
        <p:blipFill rotWithShape="1">
          <a:blip r:embed="rId6">
            <a:extLst>
              <a:ext uri="{28A0092B-C50C-407E-A947-70E740481C1C}">
                <a14:useLocalDpi xmlns:a14="http://schemas.microsoft.com/office/drawing/2010/main" val="0"/>
              </a:ext>
            </a:extLst>
          </a:blip>
          <a:srcRect t="1" b="5250"/>
          <a:stretch/>
        </p:blipFill>
        <p:spPr>
          <a:xfrm>
            <a:off x="-102681" y="-18288"/>
            <a:ext cx="12324209" cy="1769801"/>
          </a:xfrm>
          <a:prstGeom prst="rect">
            <a:avLst/>
          </a:prstGeom>
        </p:spPr>
      </p:pic>
      <p:sp>
        <p:nvSpPr>
          <p:cNvPr id="2" name="文本框 1">
            <a:extLst>
              <a:ext uri="{FF2B5EF4-FFF2-40B4-BE49-F238E27FC236}">
                <a16:creationId xmlns:a16="http://schemas.microsoft.com/office/drawing/2014/main" id="{BCA9ED97-C2D0-0FAB-0AF8-3A695D15519D}"/>
              </a:ext>
            </a:extLst>
          </p:cNvPr>
          <p:cNvSpPr txBox="1"/>
          <p:nvPr/>
        </p:nvSpPr>
        <p:spPr>
          <a:xfrm>
            <a:off x="7747462" y="3189906"/>
            <a:ext cx="3631973" cy="523220"/>
          </a:xfrm>
          <a:prstGeom prst="rect">
            <a:avLst/>
          </a:prstGeom>
          <a:noFill/>
        </p:spPr>
        <p:txBody>
          <a:bodyPr wrap="square">
            <a:spAutoFit/>
          </a:bodyPr>
          <a:lstStyle/>
          <a:p>
            <a:r>
              <a:rPr lang="en-US" altLang="zh-CN" sz="2800" dirty="0">
                <a:solidFill>
                  <a:srgbClr val="000000"/>
                </a:solidFill>
                <a:latin typeface="Times New Roman" panose="02020603050405020304" pitchFamily="18" charset="0"/>
                <a:cs typeface="Times New Roman" panose="02020603050405020304" pitchFamily="18" charset="0"/>
              </a:rPr>
              <a:t>Learn more on our wiki!</a:t>
            </a:r>
            <a:endParaRPr lang="zh-CN" altLang="en-US" sz="2800"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F04FEEDC-0F9C-A98B-1051-D85A5006A01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208" y="5663696"/>
            <a:ext cx="12324208" cy="1194304"/>
          </a:xfrm>
          <a:prstGeom prst="rect">
            <a:avLst/>
          </a:prstGeom>
        </p:spPr>
      </p:pic>
    </p:spTree>
    <p:custDataLst>
      <p:tags r:id="rId1"/>
    </p:custDataLst>
    <p:extLst>
      <p:ext uri="{BB962C8B-B14F-4D97-AF65-F5344CB8AC3E}">
        <p14:creationId xmlns:p14="http://schemas.microsoft.com/office/powerpoint/2010/main" val="3384225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33361402-8482-9261-BFED-8BD498DBA427}"/>
              </a:ext>
            </a:extLst>
          </p:cNvPr>
          <p:cNvGrpSpPr/>
          <p:nvPr/>
        </p:nvGrpSpPr>
        <p:grpSpPr>
          <a:xfrm>
            <a:off x="-5740761" y="-113762"/>
            <a:ext cx="19609161" cy="6973184"/>
            <a:chOff x="-5740761" y="-113762"/>
            <a:chExt cx="19609161" cy="6973184"/>
          </a:xfrm>
        </p:grpSpPr>
        <p:pic>
          <p:nvPicPr>
            <p:cNvPr id="4" name="内容占位符 3" descr="微信图片_20240225090606">
              <a:extLst>
                <a:ext uri="{FF2B5EF4-FFF2-40B4-BE49-F238E27FC236}">
                  <a16:creationId xmlns:a16="http://schemas.microsoft.com/office/drawing/2014/main" id="{76D3C218-3AB2-A09F-C423-1D9D5C51BCB8}"/>
                </a:ext>
              </a:extLst>
            </p:cNvPr>
            <p:cNvPicPr>
              <a:picLocks noChangeAspect="1"/>
            </p:cNvPicPr>
            <p:nvPr/>
          </p:nvPicPr>
          <p:blipFill rotWithShape="1">
            <a:blip r:embed="rId3">
              <a:alphaModFix/>
            </a:blip>
            <a:srcRect t="2415" r="9227" b="24893"/>
            <a:stretch/>
          </p:blipFill>
          <p:spPr>
            <a:xfrm>
              <a:off x="-132209" y="0"/>
              <a:ext cx="12324209" cy="6859422"/>
            </a:xfrm>
            <a:prstGeom prst="rect">
              <a:avLst/>
            </a:prstGeom>
            <a:effectLst>
              <a:reflection endPos="0" dist="50800" dir="5400000" sy="-100000" algn="bl" rotWithShape="0"/>
            </a:effectLst>
          </p:spPr>
        </p:pic>
        <p:pic>
          <p:nvPicPr>
            <p:cNvPr id="3" name="图片 2">
              <a:extLst>
                <a:ext uri="{FF2B5EF4-FFF2-40B4-BE49-F238E27FC236}">
                  <a16:creationId xmlns:a16="http://schemas.microsoft.com/office/drawing/2014/main" id="{CC02B919-5051-9558-F6DB-2FDBB2575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0761" y="-113762"/>
              <a:ext cx="18321807" cy="1048608"/>
            </a:xfrm>
            <a:prstGeom prst="rect">
              <a:avLst/>
            </a:prstGeom>
          </p:spPr>
        </p:pic>
        <p:sp>
          <p:nvSpPr>
            <p:cNvPr id="6" name="文本框 5">
              <a:extLst>
                <a:ext uri="{FF2B5EF4-FFF2-40B4-BE49-F238E27FC236}">
                  <a16:creationId xmlns:a16="http://schemas.microsoft.com/office/drawing/2014/main" id="{1EF00ABC-262A-9B22-3B32-0B730ABAC682}"/>
                </a:ext>
              </a:extLst>
            </p:cNvPr>
            <p:cNvSpPr txBox="1"/>
            <p:nvPr/>
          </p:nvSpPr>
          <p:spPr>
            <a:xfrm>
              <a:off x="611164" y="-76401"/>
              <a:ext cx="5936562" cy="707886"/>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Design: Co-culture system</a:t>
              </a:r>
              <a:endParaRPr kumimoji="1" lang="zh-CN" altLang="en-US" sz="4000" b="1"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DD50E286-1A76-CFA7-2C81-71000255F48C}"/>
                </a:ext>
              </a:extLst>
            </p:cNvPr>
            <p:cNvSpPr txBox="1"/>
            <p:nvPr/>
          </p:nvSpPr>
          <p:spPr>
            <a:xfrm>
              <a:off x="611164" y="816667"/>
              <a:ext cx="13257236" cy="523220"/>
            </a:xfrm>
            <a:prstGeom prst="rect">
              <a:avLst/>
            </a:prstGeom>
            <a:noFill/>
          </p:spPr>
          <p:txBody>
            <a:bodyPr wrap="square">
              <a:spAutoFit/>
            </a:bodyPr>
            <a:lstStyle/>
            <a:p>
              <a:r>
                <a:rPr lang="en-US" altLang="zh-CN" sz="2800" dirty="0">
                  <a:solidFill>
                    <a:srgbClr val="000000"/>
                  </a:solidFill>
                  <a:latin typeface="Times New Roman" panose="02020603050405020304" pitchFamily="18" charset="0"/>
                  <a:cs typeface="Times New Roman" panose="02020603050405020304" pitchFamily="18" charset="0"/>
                </a:rPr>
                <a:t>We provide protocols for</a:t>
              </a:r>
              <a:r>
                <a:rPr lang="zh-CN" altLang="en-US" sz="2800" dirty="0">
                  <a:solidFill>
                    <a:srgbClr val="000000"/>
                  </a:solidFill>
                  <a:latin typeface="Times New Roman" panose="02020603050405020304" pitchFamily="18" charset="0"/>
                  <a:cs typeface="Times New Roman" panose="02020603050405020304" pitchFamily="18" charset="0"/>
                </a:rPr>
                <a:t> </a:t>
              </a:r>
              <a:r>
                <a:rPr lang="en-US" altLang="zh-CN" sz="2800" dirty="0">
                  <a:solidFill>
                    <a:srgbClr val="000000"/>
                  </a:solidFill>
                  <a:latin typeface="Times New Roman" panose="02020603050405020304" pitchFamily="18" charset="0"/>
                  <a:cs typeface="Times New Roman" panose="02020603050405020304" pitchFamily="18" charset="0"/>
                </a:rPr>
                <a:t>plasmid construction, transfection and detection.  </a:t>
              </a:r>
              <a:endParaRPr lang="zh-CN" altLang="en-US" sz="2800" dirty="0">
                <a:latin typeface="Times New Roman" panose="02020603050405020304" pitchFamily="18" charset="0"/>
                <a:cs typeface="Times New Roman" panose="02020603050405020304" pitchFamily="18" charset="0"/>
              </a:endParaRPr>
            </a:p>
          </p:txBody>
        </p:sp>
      </p:grpSp>
      <p:pic>
        <p:nvPicPr>
          <p:cNvPr id="10" name="图片 9">
            <a:extLst>
              <a:ext uri="{FF2B5EF4-FFF2-40B4-BE49-F238E27FC236}">
                <a16:creationId xmlns:a16="http://schemas.microsoft.com/office/drawing/2014/main" id="{72F1BBA4-B180-B0FB-8B6C-E0DFC33A2C65}"/>
              </a:ext>
            </a:extLst>
          </p:cNvPr>
          <p:cNvPicPr>
            <a:picLocks noChangeAspect="1"/>
          </p:cNvPicPr>
          <p:nvPr/>
        </p:nvPicPr>
        <p:blipFill rotWithShape="1">
          <a:blip r:embed="rId5"/>
          <a:srcRect t="14473" r="216" b="25921"/>
          <a:stretch/>
        </p:blipFill>
        <p:spPr>
          <a:xfrm>
            <a:off x="581636" y="-14127926"/>
            <a:ext cx="6830050" cy="57735535"/>
          </a:xfrm>
          <a:prstGeom prst="rect">
            <a:avLst/>
          </a:prstGeom>
        </p:spPr>
      </p:pic>
      <p:sp>
        <p:nvSpPr>
          <p:cNvPr id="9" name="矩形 8">
            <a:extLst>
              <a:ext uri="{FF2B5EF4-FFF2-40B4-BE49-F238E27FC236}">
                <a16:creationId xmlns:a16="http://schemas.microsoft.com/office/drawing/2014/main" id="{779FCBB2-EBFC-009C-8866-3A6CFB7B0175}"/>
              </a:ext>
            </a:extLst>
          </p:cNvPr>
          <p:cNvSpPr/>
          <p:nvPr/>
        </p:nvSpPr>
        <p:spPr>
          <a:xfrm>
            <a:off x="611164" y="1751513"/>
            <a:ext cx="6844814" cy="3914501"/>
          </a:xfrm>
          <a:prstGeom prst="rect">
            <a:avLst/>
          </a:prstGeom>
          <a:noFill/>
          <a:ln w="31750">
            <a:solidFill>
              <a:srgbClr val="5F9D31"/>
            </a:solidFill>
          </a:ln>
          <a:effectLst>
            <a:glow rad="254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a:extLst>
              <a:ext uri="{FF2B5EF4-FFF2-40B4-BE49-F238E27FC236}">
                <a16:creationId xmlns:a16="http://schemas.microsoft.com/office/drawing/2014/main" id="{7AB7C21B-E36C-A105-DB4D-5DB28FCE5550}"/>
              </a:ext>
            </a:extLst>
          </p:cNvPr>
          <p:cNvSpPr/>
          <p:nvPr/>
        </p:nvSpPr>
        <p:spPr>
          <a:xfrm>
            <a:off x="0" y="0"/>
            <a:ext cx="7747462" cy="600311"/>
          </a:xfrm>
          <a:prstGeom prst="rect">
            <a:avLst/>
          </a:prstGeom>
          <a:solidFill>
            <a:srgbClr val="E5F2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文本框 26">
            <a:extLst>
              <a:ext uri="{FF2B5EF4-FFF2-40B4-BE49-F238E27FC236}">
                <a16:creationId xmlns:a16="http://schemas.microsoft.com/office/drawing/2014/main" id="{0E8B8CA7-C35D-A296-58E0-ED174BD245EE}"/>
              </a:ext>
            </a:extLst>
          </p:cNvPr>
          <p:cNvSpPr txBox="1"/>
          <p:nvPr/>
        </p:nvSpPr>
        <p:spPr>
          <a:xfrm>
            <a:off x="611164" y="-76401"/>
            <a:ext cx="8414804" cy="707886"/>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Design:</a:t>
            </a:r>
            <a:r>
              <a:rPr kumimoji="1" lang="zh-CN" altLang="en-US" sz="4000" b="1" dirty="0">
                <a:latin typeface="Times New Roman" panose="02020603050405020304" pitchFamily="18" charset="0"/>
                <a:cs typeface="Times New Roman" panose="02020603050405020304" pitchFamily="18" charset="0"/>
              </a:rPr>
              <a:t> </a:t>
            </a:r>
            <a:r>
              <a:rPr kumimoji="1" lang="en-US" altLang="zh-CN" sz="4000" b="1" dirty="0">
                <a:latin typeface="Times New Roman" panose="02020603050405020304" pitchFamily="18" charset="0"/>
                <a:cs typeface="Times New Roman" panose="02020603050405020304" pitchFamily="18" charset="0"/>
              </a:rPr>
              <a:t>The Bioluminescence System </a:t>
            </a:r>
            <a:endParaRPr kumimoji="1" lang="zh-CN" altLang="en-US" sz="4000" b="1"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74F1F07F-75D1-A1DC-E9E2-625E6BB84BFF}"/>
              </a:ext>
            </a:extLst>
          </p:cNvPr>
          <p:cNvPicPr>
            <a:picLocks noChangeAspect="1"/>
          </p:cNvPicPr>
          <p:nvPr/>
        </p:nvPicPr>
        <p:blipFill rotWithShape="1">
          <a:blip r:embed="rId6">
            <a:extLst>
              <a:ext uri="{28A0092B-C50C-407E-A947-70E740481C1C}">
                <a14:useLocalDpi xmlns:a14="http://schemas.microsoft.com/office/drawing/2010/main" val="0"/>
              </a:ext>
            </a:extLst>
          </a:blip>
          <a:srcRect t="1" b="5250"/>
          <a:stretch/>
        </p:blipFill>
        <p:spPr>
          <a:xfrm>
            <a:off x="-102681" y="-18288"/>
            <a:ext cx="12324209" cy="1769801"/>
          </a:xfrm>
          <a:prstGeom prst="rect">
            <a:avLst/>
          </a:prstGeom>
        </p:spPr>
      </p:pic>
      <p:sp>
        <p:nvSpPr>
          <p:cNvPr id="2" name="文本框 1">
            <a:extLst>
              <a:ext uri="{FF2B5EF4-FFF2-40B4-BE49-F238E27FC236}">
                <a16:creationId xmlns:a16="http://schemas.microsoft.com/office/drawing/2014/main" id="{475CAC6D-FDF3-6B96-7C19-2A899C6F216B}"/>
              </a:ext>
            </a:extLst>
          </p:cNvPr>
          <p:cNvSpPr txBox="1"/>
          <p:nvPr/>
        </p:nvSpPr>
        <p:spPr>
          <a:xfrm>
            <a:off x="7747462" y="3189906"/>
            <a:ext cx="3631973" cy="523220"/>
          </a:xfrm>
          <a:prstGeom prst="rect">
            <a:avLst/>
          </a:prstGeom>
          <a:noFill/>
        </p:spPr>
        <p:txBody>
          <a:bodyPr wrap="square">
            <a:spAutoFit/>
          </a:bodyPr>
          <a:lstStyle/>
          <a:p>
            <a:r>
              <a:rPr lang="en-US" altLang="zh-CN" sz="2800" dirty="0">
                <a:solidFill>
                  <a:srgbClr val="000000"/>
                </a:solidFill>
                <a:latin typeface="Times New Roman" panose="02020603050405020304" pitchFamily="18" charset="0"/>
                <a:cs typeface="Times New Roman" panose="02020603050405020304" pitchFamily="18" charset="0"/>
              </a:rPr>
              <a:t>Learn more on our wiki!</a:t>
            </a:r>
            <a:endParaRPr lang="zh-CN" altLang="en-US" sz="2800"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658E2036-F01A-64E4-8AE1-8B046E52A1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208" y="5663696"/>
            <a:ext cx="12324208" cy="1194304"/>
          </a:xfrm>
          <a:prstGeom prst="rect">
            <a:avLst/>
          </a:prstGeom>
        </p:spPr>
      </p:pic>
    </p:spTree>
    <p:custDataLst>
      <p:tags r:id="rId1"/>
    </p:custDataLst>
    <p:extLst>
      <p:ext uri="{BB962C8B-B14F-4D97-AF65-F5344CB8AC3E}">
        <p14:creationId xmlns:p14="http://schemas.microsoft.com/office/powerpoint/2010/main" val="3148362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33361402-8482-9261-BFED-8BD498DBA427}"/>
              </a:ext>
            </a:extLst>
          </p:cNvPr>
          <p:cNvGrpSpPr/>
          <p:nvPr/>
        </p:nvGrpSpPr>
        <p:grpSpPr>
          <a:xfrm>
            <a:off x="-5740761" y="-113762"/>
            <a:ext cx="19609161" cy="6973184"/>
            <a:chOff x="-5740761" y="-113762"/>
            <a:chExt cx="19609161" cy="6973184"/>
          </a:xfrm>
        </p:grpSpPr>
        <p:pic>
          <p:nvPicPr>
            <p:cNvPr id="4" name="内容占位符 3" descr="微信图片_20240225090606">
              <a:extLst>
                <a:ext uri="{FF2B5EF4-FFF2-40B4-BE49-F238E27FC236}">
                  <a16:creationId xmlns:a16="http://schemas.microsoft.com/office/drawing/2014/main" id="{76D3C218-3AB2-A09F-C423-1D9D5C51BCB8}"/>
                </a:ext>
              </a:extLst>
            </p:cNvPr>
            <p:cNvPicPr>
              <a:picLocks noChangeAspect="1"/>
            </p:cNvPicPr>
            <p:nvPr/>
          </p:nvPicPr>
          <p:blipFill rotWithShape="1">
            <a:blip r:embed="rId3">
              <a:alphaModFix/>
            </a:blip>
            <a:srcRect t="2415" r="9227" b="24893"/>
            <a:stretch/>
          </p:blipFill>
          <p:spPr>
            <a:xfrm>
              <a:off x="-132209" y="0"/>
              <a:ext cx="12324209" cy="6859422"/>
            </a:xfrm>
            <a:prstGeom prst="rect">
              <a:avLst/>
            </a:prstGeom>
            <a:effectLst>
              <a:reflection endPos="0" dist="50800" dir="5400000" sy="-100000" algn="bl" rotWithShape="0"/>
            </a:effectLst>
          </p:spPr>
        </p:pic>
        <p:pic>
          <p:nvPicPr>
            <p:cNvPr id="3" name="图片 2">
              <a:extLst>
                <a:ext uri="{FF2B5EF4-FFF2-40B4-BE49-F238E27FC236}">
                  <a16:creationId xmlns:a16="http://schemas.microsoft.com/office/drawing/2014/main" id="{CC02B919-5051-9558-F6DB-2FDBB2575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0761" y="-113762"/>
              <a:ext cx="18321807" cy="1048608"/>
            </a:xfrm>
            <a:prstGeom prst="rect">
              <a:avLst/>
            </a:prstGeom>
          </p:spPr>
        </p:pic>
        <p:sp>
          <p:nvSpPr>
            <p:cNvPr id="6" name="文本框 5">
              <a:extLst>
                <a:ext uri="{FF2B5EF4-FFF2-40B4-BE49-F238E27FC236}">
                  <a16:creationId xmlns:a16="http://schemas.microsoft.com/office/drawing/2014/main" id="{1EF00ABC-262A-9B22-3B32-0B730ABAC682}"/>
                </a:ext>
              </a:extLst>
            </p:cNvPr>
            <p:cNvSpPr txBox="1"/>
            <p:nvPr/>
          </p:nvSpPr>
          <p:spPr>
            <a:xfrm>
              <a:off x="611164" y="-76401"/>
              <a:ext cx="5936562" cy="707886"/>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Design: Co-culture system</a:t>
              </a:r>
              <a:endParaRPr kumimoji="1" lang="zh-CN" altLang="en-US" sz="4000" b="1"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DD50E286-1A76-CFA7-2C81-71000255F48C}"/>
                </a:ext>
              </a:extLst>
            </p:cNvPr>
            <p:cNvSpPr txBox="1"/>
            <p:nvPr/>
          </p:nvSpPr>
          <p:spPr>
            <a:xfrm>
              <a:off x="611164" y="816667"/>
              <a:ext cx="13257236" cy="523220"/>
            </a:xfrm>
            <a:prstGeom prst="rect">
              <a:avLst/>
            </a:prstGeom>
            <a:noFill/>
          </p:spPr>
          <p:txBody>
            <a:bodyPr wrap="square">
              <a:spAutoFit/>
            </a:bodyPr>
            <a:lstStyle/>
            <a:p>
              <a:r>
                <a:rPr lang="en-US" altLang="zh-CN" sz="2800" dirty="0">
                  <a:solidFill>
                    <a:srgbClr val="000000"/>
                  </a:solidFill>
                  <a:latin typeface="Times New Roman" panose="02020603050405020304" pitchFamily="18" charset="0"/>
                  <a:cs typeface="Times New Roman" panose="02020603050405020304" pitchFamily="18" charset="0"/>
                </a:rPr>
                <a:t>We provide protocols for</a:t>
              </a:r>
              <a:r>
                <a:rPr lang="zh-CN" altLang="en-US" sz="2800" dirty="0">
                  <a:solidFill>
                    <a:srgbClr val="000000"/>
                  </a:solidFill>
                  <a:latin typeface="Times New Roman" panose="02020603050405020304" pitchFamily="18" charset="0"/>
                  <a:cs typeface="Times New Roman" panose="02020603050405020304" pitchFamily="18" charset="0"/>
                </a:rPr>
                <a:t> </a:t>
              </a:r>
              <a:r>
                <a:rPr lang="en-US" altLang="zh-CN" sz="2800" dirty="0">
                  <a:solidFill>
                    <a:srgbClr val="000000"/>
                  </a:solidFill>
                  <a:latin typeface="Times New Roman" panose="02020603050405020304" pitchFamily="18" charset="0"/>
                  <a:cs typeface="Times New Roman" panose="02020603050405020304" pitchFamily="18" charset="0"/>
                </a:rPr>
                <a:t>plasmid construction, transfection and detection.  </a:t>
              </a:r>
              <a:endParaRPr lang="zh-CN" altLang="en-US" sz="2800" dirty="0">
                <a:latin typeface="Times New Roman" panose="02020603050405020304" pitchFamily="18" charset="0"/>
                <a:cs typeface="Times New Roman" panose="02020603050405020304" pitchFamily="18" charset="0"/>
              </a:endParaRPr>
            </a:p>
          </p:txBody>
        </p:sp>
      </p:grpSp>
      <p:pic>
        <p:nvPicPr>
          <p:cNvPr id="10" name="图片 9">
            <a:extLst>
              <a:ext uri="{FF2B5EF4-FFF2-40B4-BE49-F238E27FC236}">
                <a16:creationId xmlns:a16="http://schemas.microsoft.com/office/drawing/2014/main" id="{72F1BBA4-B180-B0FB-8B6C-E0DFC33A2C65}"/>
              </a:ext>
            </a:extLst>
          </p:cNvPr>
          <p:cNvPicPr>
            <a:picLocks noChangeAspect="1"/>
          </p:cNvPicPr>
          <p:nvPr/>
        </p:nvPicPr>
        <p:blipFill rotWithShape="1">
          <a:blip r:embed="rId5"/>
          <a:srcRect t="14473" r="216" b="25921"/>
          <a:stretch/>
        </p:blipFill>
        <p:spPr>
          <a:xfrm>
            <a:off x="581636" y="-25438768"/>
            <a:ext cx="6830050" cy="57735535"/>
          </a:xfrm>
          <a:prstGeom prst="rect">
            <a:avLst/>
          </a:prstGeom>
        </p:spPr>
      </p:pic>
      <p:sp>
        <p:nvSpPr>
          <p:cNvPr id="9" name="矩形 8">
            <a:extLst>
              <a:ext uri="{FF2B5EF4-FFF2-40B4-BE49-F238E27FC236}">
                <a16:creationId xmlns:a16="http://schemas.microsoft.com/office/drawing/2014/main" id="{779FCBB2-EBFC-009C-8866-3A6CFB7B0175}"/>
              </a:ext>
            </a:extLst>
          </p:cNvPr>
          <p:cNvSpPr/>
          <p:nvPr/>
        </p:nvSpPr>
        <p:spPr>
          <a:xfrm>
            <a:off x="611164" y="1751513"/>
            <a:ext cx="6844814" cy="3914501"/>
          </a:xfrm>
          <a:prstGeom prst="rect">
            <a:avLst/>
          </a:prstGeom>
          <a:noFill/>
          <a:ln w="31750">
            <a:solidFill>
              <a:srgbClr val="5F9D31"/>
            </a:solidFill>
          </a:ln>
          <a:effectLst>
            <a:glow rad="254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a:extLst>
              <a:ext uri="{FF2B5EF4-FFF2-40B4-BE49-F238E27FC236}">
                <a16:creationId xmlns:a16="http://schemas.microsoft.com/office/drawing/2014/main" id="{7AB7C21B-E36C-A105-DB4D-5DB28FCE5550}"/>
              </a:ext>
            </a:extLst>
          </p:cNvPr>
          <p:cNvSpPr/>
          <p:nvPr/>
        </p:nvSpPr>
        <p:spPr>
          <a:xfrm>
            <a:off x="0" y="0"/>
            <a:ext cx="7747462" cy="600311"/>
          </a:xfrm>
          <a:prstGeom prst="rect">
            <a:avLst/>
          </a:prstGeom>
          <a:solidFill>
            <a:srgbClr val="E5F2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文本框 26">
            <a:extLst>
              <a:ext uri="{FF2B5EF4-FFF2-40B4-BE49-F238E27FC236}">
                <a16:creationId xmlns:a16="http://schemas.microsoft.com/office/drawing/2014/main" id="{0E8B8CA7-C35D-A296-58E0-ED174BD245EE}"/>
              </a:ext>
            </a:extLst>
          </p:cNvPr>
          <p:cNvSpPr txBox="1"/>
          <p:nvPr/>
        </p:nvSpPr>
        <p:spPr>
          <a:xfrm>
            <a:off x="611164" y="-76401"/>
            <a:ext cx="8414804" cy="707886"/>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Design:</a:t>
            </a:r>
            <a:r>
              <a:rPr kumimoji="1" lang="zh-CN" altLang="en-US" sz="4000" b="1" dirty="0">
                <a:latin typeface="Times New Roman" panose="02020603050405020304" pitchFamily="18" charset="0"/>
                <a:cs typeface="Times New Roman" panose="02020603050405020304" pitchFamily="18" charset="0"/>
              </a:rPr>
              <a:t> </a:t>
            </a:r>
            <a:r>
              <a:rPr kumimoji="1" lang="en-US" altLang="zh-CN" sz="4000" b="1" dirty="0">
                <a:latin typeface="Times New Roman" panose="02020603050405020304" pitchFamily="18" charset="0"/>
                <a:cs typeface="Times New Roman" panose="02020603050405020304" pitchFamily="18" charset="0"/>
              </a:rPr>
              <a:t>The Bioluminescence System </a:t>
            </a:r>
            <a:endParaRPr kumimoji="1" lang="zh-CN" altLang="en-US" sz="4000" b="1"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74F1F07F-75D1-A1DC-E9E2-625E6BB84BFF}"/>
              </a:ext>
            </a:extLst>
          </p:cNvPr>
          <p:cNvPicPr>
            <a:picLocks noChangeAspect="1"/>
          </p:cNvPicPr>
          <p:nvPr/>
        </p:nvPicPr>
        <p:blipFill rotWithShape="1">
          <a:blip r:embed="rId6">
            <a:extLst>
              <a:ext uri="{28A0092B-C50C-407E-A947-70E740481C1C}">
                <a14:useLocalDpi xmlns:a14="http://schemas.microsoft.com/office/drawing/2010/main" val="0"/>
              </a:ext>
            </a:extLst>
          </a:blip>
          <a:srcRect t="1" b="5250"/>
          <a:stretch/>
        </p:blipFill>
        <p:spPr>
          <a:xfrm>
            <a:off x="-102681" y="-18288"/>
            <a:ext cx="12324209" cy="1769801"/>
          </a:xfrm>
          <a:prstGeom prst="rect">
            <a:avLst/>
          </a:prstGeom>
        </p:spPr>
      </p:pic>
      <p:sp>
        <p:nvSpPr>
          <p:cNvPr id="2" name="文本框 1">
            <a:extLst>
              <a:ext uri="{FF2B5EF4-FFF2-40B4-BE49-F238E27FC236}">
                <a16:creationId xmlns:a16="http://schemas.microsoft.com/office/drawing/2014/main" id="{B8200EB6-DD18-A84B-806F-05AABFB1FA17}"/>
              </a:ext>
            </a:extLst>
          </p:cNvPr>
          <p:cNvSpPr txBox="1"/>
          <p:nvPr/>
        </p:nvSpPr>
        <p:spPr>
          <a:xfrm>
            <a:off x="7747462" y="3189906"/>
            <a:ext cx="3631973" cy="523220"/>
          </a:xfrm>
          <a:prstGeom prst="rect">
            <a:avLst/>
          </a:prstGeom>
          <a:noFill/>
        </p:spPr>
        <p:txBody>
          <a:bodyPr wrap="square">
            <a:spAutoFit/>
          </a:bodyPr>
          <a:lstStyle/>
          <a:p>
            <a:r>
              <a:rPr lang="en-US" altLang="zh-CN" sz="2800" dirty="0">
                <a:solidFill>
                  <a:srgbClr val="000000"/>
                </a:solidFill>
                <a:latin typeface="Times New Roman" panose="02020603050405020304" pitchFamily="18" charset="0"/>
                <a:cs typeface="Times New Roman" panose="02020603050405020304" pitchFamily="18" charset="0"/>
              </a:rPr>
              <a:t>Learn more on our wiki!</a:t>
            </a:r>
            <a:endParaRPr lang="zh-CN" altLang="en-US" sz="2800"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DA0A1E48-8CB7-B631-DB8D-A89E3A3D08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208" y="5663696"/>
            <a:ext cx="12324208" cy="1194304"/>
          </a:xfrm>
          <a:prstGeom prst="rect">
            <a:avLst/>
          </a:prstGeom>
        </p:spPr>
      </p:pic>
    </p:spTree>
    <p:custDataLst>
      <p:tags r:id="rId1"/>
    </p:custDataLst>
    <p:extLst>
      <p:ext uri="{BB962C8B-B14F-4D97-AF65-F5344CB8AC3E}">
        <p14:creationId xmlns:p14="http://schemas.microsoft.com/office/powerpoint/2010/main" val="2326254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33361402-8482-9261-BFED-8BD498DBA427}"/>
              </a:ext>
            </a:extLst>
          </p:cNvPr>
          <p:cNvGrpSpPr/>
          <p:nvPr/>
        </p:nvGrpSpPr>
        <p:grpSpPr>
          <a:xfrm>
            <a:off x="-5740761" y="-113762"/>
            <a:ext cx="19609161" cy="6973184"/>
            <a:chOff x="-5740761" y="-113762"/>
            <a:chExt cx="19609161" cy="6973184"/>
          </a:xfrm>
        </p:grpSpPr>
        <p:pic>
          <p:nvPicPr>
            <p:cNvPr id="4" name="内容占位符 3" descr="微信图片_20240225090606">
              <a:extLst>
                <a:ext uri="{FF2B5EF4-FFF2-40B4-BE49-F238E27FC236}">
                  <a16:creationId xmlns:a16="http://schemas.microsoft.com/office/drawing/2014/main" id="{76D3C218-3AB2-A09F-C423-1D9D5C51BCB8}"/>
                </a:ext>
              </a:extLst>
            </p:cNvPr>
            <p:cNvPicPr>
              <a:picLocks noChangeAspect="1"/>
            </p:cNvPicPr>
            <p:nvPr/>
          </p:nvPicPr>
          <p:blipFill rotWithShape="1">
            <a:blip r:embed="rId3">
              <a:alphaModFix/>
            </a:blip>
            <a:srcRect t="2415" r="9227" b="24893"/>
            <a:stretch/>
          </p:blipFill>
          <p:spPr>
            <a:xfrm>
              <a:off x="-132209" y="0"/>
              <a:ext cx="12324209" cy="6859422"/>
            </a:xfrm>
            <a:prstGeom prst="rect">
              <a:avLst/>
            </a:prstGeom>
            <a:effectLst>
              <a:reflection endPos="0" dist="50800" dir="5400000" sy="-100000" algn="bl" rotWithShape="0"/>
            </a:effectLst>
          </p:spPr>
        </p:pic>
        <p:pic>
          <p:nvPicPr>
            <p:cNvPr id="3" name="图片 2">
              <a:extLst>
                <a:ext uri="{FF2B5EF4-FFF2-40B4-BE49-F238E27FC236}">
                  <a16:creationId xmlns:a16="http://schemas.microsoft.com/office/drawing/2014/main" id="{CC02B919-5051-9558-F6DB-2FDBB2575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0761" y="-113762"/>
              <a:ext cx="18321807" cy="1048608"/>
            </a:xfrm>
            <a:prstGeom prst="rect">
              <a:avLst/>
            </a:prstGeom>
          </p:spPr>
        </p:pic>
        <p:sp>
          <p:nvSpPr>
            <p:cNvPr id="6" name="文本框 5">
              <a:extLst>
                <a:ext uri="{FF2B5EF4-FFF2-40B4-BE49-F238E27FC236}">
                  <a16:creationId xmlns:a16="http://schemas.microsoft.com/office/drawing/2014/main" id="{1EF00ABC-262A-9B22-3B32-0B730ABAC682}"/>
                </a:ext>
              </a:extLst>
            </p:cNvPr>
            <p:cNvSpPr txBox="1"/>
            <p:nvPr/>
          </p:nvSpPr>
          <p:spPr>
            <a:xfrm>
              <a:off x="611164" y="-76401"/>
              <a:ext cx="5936562" cy="707886"/>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Design: Co-culture system</a:t>
              </a:r>
              <a:endParaRPr kumimoji="1" lang="zh-CN" altLang="en-US" sz="4000" b="1"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DD50E286-1A76-CFA7-2C81-71000255F48C}"/>
                </a:ext>
              </a:extLst>
            </p:cNvPr>
            <p:cNvSpPr txBox="1"/>
            <p:nvPr/>
          </p:nvSpPr>
          <p:spPr>
            <a:xfrm>
              <a:off x="611164" y="816667"/>
              <a:ext cx="13257236" cy="523220"/>
            </a:xfrm>
            <a:prstGeom prst="rect">
              <a:avLst/>
            </a:prstGeom>
            <a:noFill/>
          </p:spPr>
          <p:txBody>
            <a:bodyPr wrap="square">
              <a:spAutoFit/>
            </a:bodyPr>
            <a:lstStyle/>
            <a:p>
              <a:r>
                <a:rPr lang="en-US" altLang="zh-CN" sz="2800" dirty="0">
                  <a:solidFill>
                    <a:srgbClr val="000000"/>
                  </a:solidFill>
                  <a:latin typeface="Times New Roman" panose="02020603050405020304" pitchFamily="18" charset="0"/>
                  <a:cs typeface="Times New Roman" panose="02020603050405020304" pitchFamily="18" charset="0"/>
                </a:rPr>
                <a:t>We provide protocols for</a:t>
              </a:r>
              <a:r>
                <a:rPr lang="zh-CN" altLang="en-US" sz="2800" dirty="0">
                  <a:solidFill>
                    <a:srgbClr val="000000"/>
                  </a:solidFill>
                  <a:latin typeface="Times New Roman" panose="02020603050405020304" pitchFamily="18" charset="0"/>
                  <a:cs typeface="Times New Roman" panose="02020603050405020304" pitchFamily="18" charset="0"/>
                </a:rPr>
                <a:t> </a:t>
              </a:r>
              <a:r>
                <a:rPr lang="en-US" altLang="zh-CN" sz="2800" dirty="0">
                  <a:solidFill>
                    <a:srgbClr val="000000"/>
                  </a:solidFill>
                  <a:latin typeface="Times New Roman" panose="02020603050405020304" pitchFamily="18" charset="0"/>
                  <a:cs typeface="Times New Roman" panose="02020603050405020304" pitchFamily="18" charset="0"/>
                </a:rPr>
                <a:t>plasmid construction, transfection and detection.  </a:t>
              </a:r>
              <a:endParaRPr lang="zh-CN" altLang="en-US" sz="2800" dirty="0">
                <a:latin typeface="Times New Roman" panose="02020603050405020304" pitchFamily="18" charset="0"/>
                <a:cs typeface="Times New Roman" panose="02020603050405020304" pitchFamily="18" charset="0"/>
              </a:endParaRPr>
            </a:p>
          </p:txBody>
        </p:sp>
      </p:grpSp>
      <p:pic>
        <p:nvPicPr>
          <p:cNvPr id="10" name="图片 9">
            <a:extLst>
              <a:ext uri="{FF2B5EF4-FFF2-40B4-BE49-F238E27FC236}">
                <a16:creationId xmlns:a16="http://schemas.microsoft.com/office/drawing/2014/main" id="{72F1BBA4-B180-B0FB-8B6C-E0DFC33A2C65}"/>
              </a:ext>
            </a:extLst>
          </p:cNvPr>
          <p:cNvPicPr>
            <a:picLocks noChangeAspect="1"/>
          </p:cNvPicPr>
          <p:nvPr/>
        </p:nvPicPr>
        <p:blipFill rotWithShape="1">
          <a:blip r:embed="rId5"/>
          <a:srcRect t="14473" r="216" b="25921"/>
          <a:stretch/>
        </p:blipFill>
        <p:spPr>
          <a:xfrm>
            <a:off x="581636" y="-37454304"/>
            <a:ext cx="6830050" cy="57735535"/>
          </a:xfrm>
          <a:prstGeom prst="rect">
            <a:avLst/>
          </a:prstGeom>
        </p:spPr>
      </p:pic>
      <p:sp>
        <p:nvSpPr>
          <p:cNvPr id="9" name="矩形 8">
            <a:extLst>
              <a:ext uri="{FF2B5EF4-FFF2-40B4-BE49-F238E27FC236}">
                <a16:creationId xmlns:a16="http://schemas.microsoft.com/office/drawing/2014/main" id="{779FCBB2-EBFC-009C-8866-3A6CFB7B0175}"/>
              </a:ext>
            </a:extLst>
          </p:cNvPr>
          <p:cNvSpPr/>
          <p:nvPr/>
        </p:nvSpPr>
        <p:spPr>
          <a:xfrm>
            <a:off x="611164" y="1751513"/>
            <a:ext cx="6844814" cy="3914501"/>
          </a:xfrm>
          <a:prstGeom prst="rect">
            <a:avLst/>
          </a:prstGeom>
          <a:noFill/>
          <a:ln w="31750">
            <a:solidFill>
              <a:srgbClr val="5F9D31"/>
            </a:solidFill>
          </a:ln>
          <a:effectLst>
            <a:glow rad="254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a:extLst>
              <a:ext uri="{FF2B5EF4-FFF2-40B4-BE49-F238E27FC236}">
                <a16:creationId xmlns:a16="http://schemas.microsoft.com/office/drawing/2014/main" id="{7AB7C21B-E36C-A105-DB4D-5DB28FCE5550}"/>
              </a:ext>
            </a:extLst>
          </p:cNvPr>
          <p:cNvSpPr/>
          <p:nvPr/>
        </p:nvSpPr>
        <p:spPr>
          <a:xfrm>
            <a:off x="0" y="0"/>
            <a:ext cx="7747462" cy="600311"/>
          </a:xfrm>
          <a:prstGeom prst="rect">
            <a:avLst/>
          </a:prstGeom>
          <a:solidFill>
            <a:srgbClr val="E5F2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文本框 26">
            <a:extLst>
              <a:ext uri="{FF2B5EF4-FFF2-40B4-BE49-F238E27FC236}">
                <a16:creationId xmlns:a16="http://schemas.microsoft.com/office/drawing/2014/main" id="{0E8B8CA7-C35D-A296-58E0-ED174BD245EE}"/>
              </a:ext>
            </a:extLst>
          </p:cNvPr>
          <p:cNvSpPr txBox="1"/>
          <p:nvPr/>
        </p:nvSpPr>
        <p:spPr>
          <a:xfrm>
            <a:off x="611164" y="-76401"/>
            <a:ext cx="8414804" cy="707886"/>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Design:</a:t>
            </a:r>
            <a:r>
              <a:rPr kumimoji="1" lang="zh-CN" altLang="en-US" sz="4000" b="1" dirty="0">
                <a:latin typeface="Times New Roman" panose="02020603050405020304" pitchFamily="18" charset="0"/>
                <a:cs typeface="Times New Roman" panose="02020603050405020304" pitchFamily="18" charset="0"/>
              </a:rPr>
              <a:t> </a:t>
            </a:r>
            <a:r>
              <a:rPr kumimoji="1" lang="en-US" altLang="zh-CN" sz="4000" b="1" dirty="0">
                <a:latin typeface="Times New Roman" panose="02020603050405020304" pitchFamily="18" charset="0"/>
                <a:cs typeface="Times New Roman" panose="02020603050405020304" pitchFamily="18" charset="0"/>
              </a:rPr>
              <a:t>The Bioluminescence System </a:t>
            </a:r>
            <a:endParaRPr kumimoji="1" lang="zh-CN" altLang="en-US" sz="4000" b="1"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74F1F07F-75D1-A1DC-E9E2-625E6BB84BFF}"/>
              </a:ext>
            </a:extLst>
          </p:cNvPr>
          <p:cNvPicPr>
            <a:picLocks noChangeAspect="1"/>
          </p:cNvPicPr>
          <p:nvPr/>
        </p:nvPicPr>
        <p:blipFill rotWithShape="1">
          <a:blip r:embed="rId6">
            <a:extLst>
              <a:ext uri="{28A0092B-C50C-407E-A947-70E740481C1C}">
                <a14:useLocalDpi xmlns:a14="http://schemas.microsoft.com/office/drawing/2010/main" val="0"/>
              </a:ext>
            </a:extLst>
          </a:blip>
          <a:srcRect t="1" b="5250"/>
          <a:stretch/>
        </p:blipFill>
        <p:spPr>
          <a:xfrm>
            <a:off x="-102681" y="-18288"/>
            <a:ext cx="12324209" cy="1769801"/>
          </a:xfrm>
          <a:prstGeom prst="rect">
            <a:avLst/>
          </a:prstGeom>
        </p:spPr>
      </p:pic>
      <p:sp>
        <p:nvSpPr>
          <p:cNvPr id="2" name="文本框 1">
            <a:extLst>
              <a:ext uri="{FF2B5EF4-FFF2-40B4-BE49-F238E27FC236}">
                <a16:creationId xmlns:a16="http://schemas.microsoft.com/office/drawing/2014/main" id="{ECF54969-5909-160E-3A43-336B0071BE6D}"/>
              </a:ext>
            </a:extLst>
          </p:cNvPr>
          <p:cNvSpPr txBox="1"/>
          <p:nvPr/>
        </p:nvSpPr>
        <p:spPr>
          <a:xfrm>
            <a:off x="7747462" y="3189906"/>
            <a:ext cx="3631973" cy="523220"/>
          </a:xfrm>
          <a:prstGeom prst="rect">
            <a:avLst/>
          </a:prstGeom>
          <a:noFill/>
        </p:spPr>
        <p:txBody>
          <a:bodyPr wrap="square">
            <a:spAutoFit/>
          </a:bodyPr>
          <a:lstStyle/>
          <a:p>
            <a:r>
              <a:rPr lang="en-US" altLang="zh-CN" sz="2800" dirty="0">
                <a:solidFill>
                  <a:srgbClr val="000000"/>
                </a:solidFill>
                <a:latin typeface="Times New Roman" panose="02020603050405020304" pitchFamily="18" charset="0"/>
                <a:cs typeface="Times New Roman" panose="02020603050405020304" pitchFamily="18" charset="0"/>
              </a:rPr>
              <a:t>Learn more on our wiki!</a:t>
            </a:r>
            <a:endParaRPr lang="zh-CN" altLang="en-US" sz="2800"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577FB0E6-1F68-DAE1-25E5-57175E6E82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208" y="5663696"/>
            <a:ext cx="12324208" cy="1194304"/>
          </a:xfrm>
          <a:prstGeom prst="rect">
            <a:avLst/>
          </a:prstGeom>
        </p:spPr>
      </p:pic>
    </p:spTree>
    <p:custDataLst>
      <p:tags r:id="rId1"/>
    </p:custDataLst>
    <p:extLst>
      <p:ext uri="{BB962C8B-B14F-4D97-AF65-F5344CB8AC3E}">
        <p14:creationId xmlns:p14="http://schemas.microsoft.com/office/powerpoint/2010/main" val="3893037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33361402-8482-9261-BFED-8BD498DBA427}"/>
              </a:ext>
            </a:extLst>
          </p:cNvPr>
          <p:cNvGrpSpPr/>
          <p:nvPr/>
        </p:nvGrpSpPr>
        <p:grpSpPr>
          <a:xfrm>
            <a:off x="-5740761" y="-113762"/>
            <a:ext cx="19609161" cy="6973184"/>
            <a:chOff x="-5740761" y="-113762"/>
            <a:chExt cx="19609161" cy="6973184"/>
          </a:xfrm>
        </p:grpSpPr>
        <p:pic>
          <p:nvPicPr>
            <p:cNvPr id="4" name="内容占位符 3" descr="微信图片_20240225090606">
              <a:extLst>
                <a:ext uri="{FF2B5EF4-FFF2-40B4-BE49-F238E27FC236}">
                  <a16:creationId xmlns:a16="http://schemas.microsoft.com/office/drawing/2014/main" id="{76D3C218-3AB2-A09F-C423-1D9D5C51BCB8}"/>
                </a:ext>
              </a:extLst>
            </p:cNvPr>
            <p:cNvPicPr>
              <a:picLocks noChangeAspect="1"/>
            </p:cNvPicPr>
            <p:nvPr/>
          </p:nvPicPr>
          <p:blipFill rotWithShape="1">
            <a:blip r:embed="rId3">
              <a:alphaModFix/>
            </a:blip>
            <a:srcRect t="2415" r="9227" b="24893"/>
            <a:stretch/>
          </p:blipFill>
          <p:spPr>
            <a:xfrm>
              <a:off x="-132209" y="0"/>
              <a:ext cx="12324209" cy="6859422"/>
            </a:xfrm>
            <a:prstGeom prst="rect">
              <a:avLst/>
            </a:prstGeom>
            <a:effectLst>
              <a:reflection endPos="0" dist="50800" dir="5400000" sy="-100000" algn="bl" rotWithShape="0"/>
            </a:effectLst>
          </p:spPr>
        </p:pic>
        <p:pic>
          <p:nvPicPr>
            <p:cNvPr id="3" name="图片 2">
              <a:extLst>
                <a:ext uri="{FF2B5EF4-FFF2-40B4-BE49-F238E27FC236}">
                  <a16:creationId xmlns:a16="http://schemas.microsoft.com/office/drawing/2014/main" id="{CC02B919-5051-9558-F6DB-2FDBB2575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0761" y="-113762"/>
              <a:ext cx="18321807" cy="1048608"/>
            </a:xfrm>
            <a:prstGeom prst="rect">
              <a:avLst/>
            </a:prstGeom>
          </p:spPr>
        </p:pic>
        <p:sp>
          <p:nvSpPr>
            <p:cNvPr id="6" name="文本框 5">
              <a:extLst>
                <a:ext uri="{FF2B5EF4-FFF2-40B4-BE49-F238E27FC236}">
                  <a16:creationId xmlns:a16="http://schemas.microsoft.com/office/drawing/2014/main" id="{1EF00ABC-262A-9B22-3B32-0B730ABAC682}"/>
                </a:ext>
              </a:extLst>
            </p:cNvPr>
            <p:cNvSpPr txBox="1"/>
            <p:nvPr/>
          </p:nvSpPr>
          <p:spPr>
            <a:xfrm>
              <a:off x="611164" y="-76401"/>
              <a:ext cx="5936562" cy="707886"/>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Design: Co-culture system</a:t>
              </a:r>
              <a:endParaRPr kumimoji="1" lang="zh-CN" altLang="en-US" sz="4000" b="1"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DD50E286-1A76-CFA7-2C81-71000255F48C}"/>
                </a:ext>
              </a:extLst>
            </p:cNvPr>
            <p:cNvSpPr txBox="1"/>
            <p:nvPr/>
          </p:nvSpPr>
          <p:spPr>
            <a:xfrm>
              <a:off x="611164" y="816667"/>
              <a:ext cx="13257236" cy="523220"/>
            </a:xfrm>
            <a:prstGeom prst="rect">
              <a:avLst/>
            </a:prstGeom>
            <a:noFill/>
          </p:spPr>
          <p:txBody>
            <a:bodyPr wrap="square">
              <a:spAutoFit/>
            </a:bodyPr>
            <a:lstStyle/>
            <a:p>
              <a:r>
                <a:rPr lang="en-US" altLang="zh-CN" sz="2800" dirty="0">
                  <a:solidFill>
                    <a:srgbClr val="000000"/>
                  </a:solidFill>
                  <a:latin typeface="Times New Roman" panose="02020603050405020304" pitchFamily="18" charset="0"/>
                  <a:cs typeface="Times New Roman" panose="02020603050405020304" pitchFamily="18" charset="0"/>
                </a:rPr>
                <a:t>We provide protocols for</a:t>
              </a:r>
              <a:r>
                <a:rPr lang="zh-CN" altLang="en-US" sz="2800" dirty="0">
                  <a:solidFill>
                    <a:srgbClr val="000000"/>
                  </a:solidFill>
                  <a:latin typeface="Times New Roman" panose="02020603050405020304" pitchFamily="18" charset="0"/>
                  <a:cs typeface="Times New Roman" panose="02020603050405020304" pitchFamily="18" charset="0"/>
                </a:rPr>
                <a:t> </a:t>
              </a:r>
              <a:r>
                <a:rPr lang="en-US" altLang="zh-CN" sz="2800" dirty="0">
                  <a:solidFill>
                    <a:srgbClr val="000000"/>
                  </a:solidFill>
                  <a:latin typeface="Times New Roman" panose="02020603050405020304" pitchFamily="18" charset="0"/>
                  <a:cs typeface="Times New Roman" panose="02020603050405020304" pitchFamily="18" charset="0"/>
                </a:rPr>
                <a:t>plasmid construction, transfection and detection.  </a:t>
              </a:r>
              <a:endParaRPr lang="zh-CN" altLang="en-US" sz="2800" dirty="0">
                <a:latin typeface="Times New Roman" panose="02020603050405020304" pitchFamily="18" charset="0"/>
                <a:cs typeface="Times New Roman" panose="02020603050405020304" pitchFamily="18" charset="0"/>
              </a:endParaRPr>
            </a:p>
          </p:txBody>
        </p:sp>
      </p:grpSp>
      <p:pic>
        <p:nvPicPr>
          <p:cNvPr id="10" name="图片 9">
            <a:extLst>
              <a:ext uri="{FF2B5EF4-FFF2-40B4-BE49-F238E27FC236}">
                <a16:creationId xmlns:a16="http://schemas.microsoft.com/office/drawing/2014/main" id="{72F1BBA4-B180-B0FB-8B6C-E0DFC33A2C65}"/>
              </a:ext>
            </a:extLst>
          </p:cNvPr>
          <p:cNvPicPr>
            <a:picLocks noChangeAspect="1"/>
          </p:cNvPicPr>
          <p:nvPr/>
        </p:nvPicPr>
        <p:blipFill rotWithShape="1">
          <a:blip r:embed="rId5"/>
          <a:srcRect t="14473" r="216" b="25921"/>
          <a:stretch/>
        </p:blipFill>
        <p:spPr>
          <a:xfrm>
            <a:off x="581636" y="-49004619"/>
            <a:ext cx="6830050" cy="57735535"/>
          </a:xfrm>
          <a:prstGeom prst="rect">
            <a:avLst/>
          </a:prstGeom>
        </p:spPr>
      </p:pic>
      <p:sp>
        <p:nvSpPr>
          <p:cNvPr id="9" name="矩形 8">
            <a:extLst>
              <a:ext uri="{FF2B5EF4-FFF2-40B4-BE49-F238E27FC236}">
                <a16:creationId xmlns:a16="http://schemas.microsoft.com/office/drawing/2014/main" id="{779FCBB2-EBFC-009C-8866-3A6CFB7B0175}"/>
              </a:ext>
            </a:extLst>
          </p:cNvPr>
          <p:cNvSpPr/>
          <p:nvPr/>
        </p:nvSpPr>
        <p:spPr>
          <a:xfrm>
            <a:off x="611164" y="1751513"/>
            <a:ext cx="6844814" cy="3914501"/>
          </a:xfrm>
          <a:prstGeom prst="rect">
            <a:avLst/>
          </a:prstGeom>
          <a:noFill/>
          <a:ln w="31750">
            <a:solidFill>
              <a:srgbClr val="5F9D31"/>
            </a:solidFill>
          </a:ln>
          <a:effectLst>
            <a:glow rad="254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a:extLst>
              <a:ext uri="{FF2B5EF4-FFF2-40B4-BE49-F238E27FC236}">
                <a16:creationId xmlns:a16="http://schemas.microsoft.com/office/drawing/2014/main" id="{7AB7C21B-E36C-A105-DB4D-5DB28FCE5550}"/>
              </a:ext>
            </a:extLst>
          </p:cNvPr>
          <p:cNvSpPr/>
          <p:nvPr/>
        </p:nvSpPr>
        <p:spPr>
          <a:xfrm>
            <a:off x="0" y="0"/>
            <a:ext cx="7747462" cy="600311"/>
          </a:xfrm>
          <a:prstGeom prst="rect">
            <a:avLst/>
          </a:prstGeom>
          <a:solidFill>
            <a:srgbClr val="E5F2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文本框 26">
            <a:extLst>
              <a:ext uri="{FF2B5EF4-FFF2-40B4-BE49-F238E27FC236}">
                <a16:creationId xmlns:a16="http://schemas.microsoft.com/office/drawing/2014/main" id="{0E8B8CA7-C35D-A296-58E0-ED174BD245EE}"/>
              </a:ext>
            </a:extLst>
          </p:cNvPr>
          <p:cNvSpPr txBox="1"/>
          <p:nvPr/>
        </p:nvSpPr>
        <p:spPr>
          <a:xfrm>
            <a:off x="611164" y="-76401"/>
            <a:ext cx="8414804" cy="707886"/>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Design:</a:t>
            </a:r>
            <a:r>
              <a:rPr kumimoji="1" lang="zh-CN" altLang="en-US" sz="4000" b="1" dirty="0">
                <a:latin typeface="Times New Roman" panose="02020603050405020304" pitchFamily="18" charset="0"/>
                <a:cs typeface="Times New Roman" panose="02020603050405020304" pitchFamily="18" charset="0"/>
              </a:rPr>
              <a:t> </a:t>
            </a:r>
            <a:r>
              <a:rPr kumimoji="1" lang="en-US" altLang="zh-CN" sz="4000" b="1" dirty="0">
                <a:latin typeface="Times New Roman" panose="02020603050405020304" pitchFamily="18" charset="0"/>
                <a:cs typeface="Times New Roman" panose="02020603050405020304" pitchFamily="18" charset="0"/>
              </a:rPr>
              <a:t>The Bioluminescence System </a:t>
            </a:r>
            <a:endParaRPr kumimoji="1" lang="zh-CN" altLang="en-US" sz="4000" b="1"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74F1F07F-75D1-A1DC-E9E2-625E6BB84BFF}"/>
              </a:ext>
            </a:extLst>
          </p:cNvPr>
          <p:cNvPicPr>
            <a:picLocks noChangeAspect="1"/>
          </p:cNvPicPr>
          <p:nvPr/>
        </p:nvPicPr>
        <p:blipFill rotWithShape="1">
          <a:blip r:embed="rId6">
            <a:extLst>
              <a:ext uri="{28A0092B-C50C-407E-A947-70E740481C1C}">
                <a14:useLocalDpi xmlns:a14="http://schemas.microsoft.com/office/drawing/2010/main" val="0"/>
              </a:ext>
            </a:extLst>
          </a:blip>
          <a:srcRect t="1" b="5250"/>
          <a:stretch/>
        </p:blipFill>
        <p:spPr>
          <a:xfrm>
            <a:off x="-102681" y="-18288"/>
            <a:ext cx="12324209" cy="1769801"/>
          </a:xfrm>
          <a:prstGeom prst="rect">
            <a:avLst/>
          </a:prstGeom>
        </p:spPr>
      </p:pic>
      <p:sp>
        <p:nvSpPr>
          <p:cNvPr id="2" name="文本框 1">
            <a:extLst>
              <a:ext uri="{FF2B5EF4-FFF2-40B4-BE49-F238E27FC236}">
                <a16:creationId xmlns:a16="http://schemas.microsoft.com/office/drawing/2014/main" id="{0DAFB2B3-7B9D-3D54-7B00-CF68440B6162}"/>
              </a:ext>
            </a:extLst>
          </p:cNvPr>
          <p:cNvSpPr txBox="1"/>
          <p:nvPr/>
        </p:nvSpPr>
        <p:spPr>
          <a:xfrm>
            <a:off x="7747462" y="3189906"/>
            <a:ext cx="3631973" cy="523220"/>
          </a:xfrm>
          <a:prstGeom prst="rect">
            <a:avLst/>
          </a:prstGeom>
          <a:noFill/>
        </p:spPr>
        <p:txBody>
          <a:bodyPr wrap="square">
            <a:spAutoFit/>
          </a:bodyPr>
          <a:lstStyle/>
          <a:p>
            <a:r>
              <a:rPr lang="en-US" altLang="zh-CN" sz="2800" dirty="0">
                <a:solidFill>
                  <a:srgbClr val="000000"/>
                </a:solidFill>
                <a:latin typeface="Times New Roman" panose="02020603050405020304" pitchFamily="18" charset="0"/>
                <a:cs typeface="Times New Roman" panose="02020603050405020304" pitchFamily="18" charset="0"/>
              </a:rPr>
              <a:t>Learn more on our wiki!</a:t>
            </a:r>
            <a:endParaRPr lang="zh-CN" altLang="en-US" sz="2800"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CACE46E7-8C40-2CBD-4D5F-7F8B01D34B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208" y="5663696"/>
            <a:ext cx="12324208" cy="1194304"/>
          </a:xfrm>
          <a:prstGeom prst="rect">
            <a:avLst/>
          </a:prstGeom>
        </p:spPr>
      </p:pic>
    </p:spTree>
    <p:custDataLst>
      <p:tags r:id="rId1"/>
    </p:custDataLst>
    <p:extLst>
      <p:ext uri="{BB962C8B-B14F-4D97-AF65-F5344CB8AC3E}">
        <p14:creationId xmlns:p14="http://schemas.microsoft.com/office/powerpoint/2010/main" val="2814526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33361402-8482-9261-BFED-8BD498DBA427}"/>
              </a:ext>
            </a:extLst>
          </p:cNvPr>
          <p:cNvGrpSpPr/>
          <p:nvPr/>
        </p:nvGrpSpPr>
        <p:grpSpPr>
          <a:xfrm>
            <a:off x="-5740761" y="-113762"/>
            <a:ext cx="19609161" cy="6973184"/>
            <a:chOff x="-5740761" y="-113762"/>
            <a:chExt cx="19609161" cy="6973184"/>
          </a:xfrm>
        </p:grpSpPr>
        <p:pic>
          <p:nvPicPr>
            <p:cNvPr id="4" name="内容占位符 3" descr="微信图片_20240225090606">
              <a:extLst>
                <a:ext uri="{FF2B5EF4-FFF2-40B4-BE49-F238E27FC236}">
                  <a16:creationId xmlns:a16="http://schemas.microsoft.com/office/drawing/2014/main" id="{76D3C218-3AB2-A09F-C423-1D9D5C51BCB8}"/>
                </a:ext>
              </a:extLst>
            </p:cNvPr>
            <p:cNvPicPr>
              <a:picLocks noChangeAspect="1"/>
            </p:cNvPicPr>
            <p:nvPr/>
          </p:nvPicPr>
          <p:blipFill rotWithShape="1">
            <a:blip r:embed="rId3">
              <a:alphaModFix/>
            </a:blip>
            <a:srcRect t="2415" r="9227" b="24893"/>
            <a:stretch/>
          </p:blipFill>
          <p:spPr>
            <a:xfrm>
              <a:off x="-132209" y="0"/>
              <a:ext cx="12324209" cy="6859422"/>
            </a:xfrm>
            <a:prstGeom prst="rect">
              <a:avLst/>
            </a:prstGeom>
            <a:effectLst>
              <a:reflection endPos="0" dist="50800" dir="5400000" sy="-100000" algn="bl" rotWithShape="0"/>
            </a:effectLst>
          </p:spPr>
        </p:pic>
        <p:pic>
          <p:nvPicPr>
            <p:cNvPr id="3" name="图片 2">
              <a:extLst>
                <a:ext uri="{FF2B5EF4-FFF2-40B4-BE49-F238E27FC236}">
                  <a16:creationId xmlns:a16="http://schemas.microsoft.com/office/drawing/2014/main" id="{CC02B919-5051-9558-F6DB-2FDBB2575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0761" y="-113762"/>
              <a:ext cx="18321807" cy="1048608"/>
            </a:xfrm>
            <a:prstGeom prst="rect">
              <a:avLst/>
            </a:prstGeom>
          </p:spPr>
        </p:pic>
        <p:sp>
          <p:nvSpPr>
            <p:cNvPr id="6" name="文本框 5">
              <a:extLst>
                <a:ext uri="{FF2B5EF4-FFF2-40B4-BE49-F238E27FC236}">
                  <a16:creationId xmlns:a16="http://schemas.microsoft.com/office/drawing/2014/main" id="{1EF00ABC-262A-9B22-3B32-0B730ABAC682}"/>
                </a:ext>
              </a:extLst>
            </p:cNvPr>
            <p:cNvSpPr txBox="1"/>
            <p:nvPr/>
          </p:nvSpPr>
          <p:spPr>
            <a:xfrm>
              <a:off x="611164" y="-76401"/>
              <a:ext cx="5936562" cy="707886"/>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Design: Co-culture system</a:t>
              </a:r>
              <a:endParaRPr kumimoji="1" lang="zh-CN" altLang="en-US" sz="4000" b="1"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DD50E286-1A76-CFA7-2C81-71000255F48C}"/>
                </a:ext>
              </a:extLst>
            </p:cNvPr>
            <p:cNvSpPr txBox="1"/>
            <p:nvPr/>
          </p:nvSpPr>
          <p:spPr>
            <a:xfrm>
              <a:off x="611164" y="816667"/>
              <a:ext cx="13257236" cy="523220"/>
            </a:xfrm>
            <a:prstGeom prst="rect">
              <a:avLst/>
            </a:prstGeom>
            <a:noFill/>
          </p:spPr>
          <p:txBody>
            <a:bodyPr wrap="square">
              <a:spAutoFit/>
            </a:bodyPr>
            <a:lstStyle/>
            <a:p>
              <a:r>
                <a:rPr lang="en-US" altLang="zh-CN" sz="2800" dirty="0">
                  <a:solidFill>
                    <a:srgbClr val="000000"/>
                  </a:solidFill>
                  <a:latin typeface="Times New Roman" panose="02020603050405020304" pitchFamily="18" charset="0"/>
                  <a:cs typeface="Times New Roman" panose="02020603050405020304" pitchFamily="18" charset="0"/>
                </a:rPr>
                <a:t>We provide protocols for</a:t>
              </a:r>
              <a:r>
                <a:rPr lang="zh-CN" altLang="en-US" sz="2800" dirty="0">
                  <a:solidFill>
                    <a:srgbClr val="000000"/>
                  </a:solidFill>
                  <a:latin typeface="Times New Roman" panose="02020603050405020304" pitchFamily="18" charset="0"/>
                  <a:cs typeface="Times New Roman" panose="02020603050405020304" pitchFamily="18" charset="0"/>
                </a:rPr>
                <a:t> </a:t>
              </a:r>
              <a:r>
                <a:rPr lang="en-US" altLang="zh-CN" sz="2800" dirty="0">
                  <a:solidFill>
                    <a:srgbClr val="000000"/>
                  </a:solidFill>
                  <a:latin typeface="Times New Roman" panose="02020603050405020304" pitchFamily="18" charset="0"/>
                  <a:cs typeface="Times New Roman" panose="02020603050405020304" pitchFamily="18" charset="0"/>
                </a:rPr>
                <a:t>plasmid construction, transfection and detection.  </a:t>
              </a:r>
              <a:endParaRPr lang="zh-CN" altLang="en-US" sz="2800" dirty="0">
                <a:latin typeface="Times New Roman" panose="02020603050405020304" pitchFamily="18" charset="0"/>
                <a:cs typeface="Times New Roman" panose="02020603050405020304" pitchFamily="18" charset="0"/>
              </a:endParaRPr>
            </a:p>
          </p:txBody>
        </p:sp>
      </p:grpSp>
      <p:pic>
        <p:nvPicPr>
          <p:cNvPr id="10" name="图片 9">
            <a:extLst>
              <a:ext uri="{FF2B5EF4-FFF2-40B4-BE49-F238E27FC236}">
                <a16:creationId xmlns:a16="http://schemas.microsoft.com/office/drawing/2014/main" id="{72F1BBA4-B180-B0FB-8B6C-E0DFC33A2C65}"/>
              </a:ext>
            </a:extLst>
          </p:cNvPr>
          <p:cNvPicPr>
            <a:picLocks noChangeAspect="1"/>
          </p:cNvPicPr>
          <p:nvPr/>
        </p:nvPicPr>
        <p:blipFill rotWithShape="1">
          <a:blip r:embed="rId5"/>
          <a:srcRect t="14473" r="216" b="25921"/>
          <a:stretch/>
        </p:blipFill>
        <p:spPr>
          <a:xfrm>
            <a:off x="611164" y="-52069521"/>
            <a:ext cx="6830050" cy="57735535"/>
          </a:xfrm>
          <a:prstGeom prst="rect">
            <a:avLst/>
          </a:prstGeom>
        </p:spPr>
      </p:pic>
      <p:pic>
        <p:nvPicPr>
          <p:cNvPr id="8" name="内容占位符 3" descr="微信图片_20240225090606">
            <a:extLst>
              <a:ext uri="{FF2B5EF4-FFF2-40B4-BE49-F238E27FC236}">
                <a16:creationId xmlns:a16="http://schemas.microsoft.com/office/drawing/2014/main" id="{23F718C8-6C22-5258-D08B-951C9600CF95}"/>
              </a:ext>
            </a:extLst>
          </p:cNvPr>
          <p:cNvPicPr>
            <a:picLocks noChangeAspect="1"/>
          </p:cNvPicPr>
          <p:nvPr/>
        </p:nvPicPr>
        <p:blipFill rotWithShape="1">
          <a:blip r:embed="rId3">
            <a:alphaModFix/>
          </a:blip>
          <a:srcRect t="62475" r="9227" b="24893"/>
          <a:stretch/>
        </p:blipFill>
        <p:spPr>
          <a:xfrm>
            <a:off x="-132210" y="5625230"/>
            <a:ext cx="12324209" cy="1191986"/>
          </a:xfrm>
          <a:prstGeom prst="rect">
            <a:avLst/>
          </a:prstGeom>
          <a:effectLst>
            <a:reflection endPos="0" dist="50800" dir="5400000" sy="-100000" algn="bl" rotWithShape="0"/>
          </a:effectLst>
        </p:spPr>
      </p:pic>
      <p:sp>
        <p:nvSpPr>
          <p:cNvPr id="9" name="矩形 8">
            <a:extLst>
              <a:ext uri="{FF2B5EF4-FFF2-40B4-BE49-F238E27FC236}">
                <a16:creationId xmlns:a16="http://schemas.microsoft.com/office/drawing/2014/main" id="{779FCBB2-EBFC-009C-8866-3A6CFB7B0175}"/>
              </a:ext>
            </a:extLst>
          </p:cNvPr>
          <p:cNvSpPr/>
          <p:nvPr/>
        </p:nvSpPr>
        <p:spPr>
          <a:xfrm>
            <a:off x="611164" y="1751513"/>
            <a:ext cx="6844814" cy="3914501"/>
          </a:xfrm>
          <a:prstGeom prst="rect">
            <a:avLst/>
          </a:prstGeom>
          <a:noFill/>
          <a:ln w="31750">
            <a:solidFill>
              <a:srgbClr val="5F9D31"/>
            </a:solidFill>
          </a:ln>
          <a:effectLst>
            <a:glow rad="254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a:extLst>
              <a:ext uri="{FF2B5EF4-FFF2-40B4-BE49-F238E27FC236}">
                <a16:creationId xmlns:a16="http://schemas.microsoft.com/office/drawing/2014/main" id="{7AB7C21B-E36C-A105-DB4D-5DB28FCE5550}"/>
              </a:ext>
            </a:extLst>
          </p:cNvPr>
          <p:cNvSpPr/>
          <p:nvPr/>
        </p:nvSpPr>
        <p:spPr>
          <a:xfrm>
            <a:off x="0" y="0"/>
            <a:ext cx="7747462" cy="600311"/>
          </a:xfrm>
          <a:prstGeom prst="rect">
            <a:avLst/>
          </a:prstGeom>
          <a:solidFill>
            <a:srgbClr val="E5F2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文本框 26">
            <a:extLst>
              <a:ext uri="{FF2B5EF4-FFF2-40B4-BE49-F238E27FC236}">
                <a16:creationId xmlns:a16="http://schemas.microsoft.com/office/drawing/2014/main" id="{0E8B8CA7-C35D-A296-58E0-ED174BD245EE}"/>
              </a:ext>
            </a:extLst>
          </p:cNvPr>
          <p:cNvSpPr txBox="1"/>
          <p:nvPr/>
        </p:nvSpPr>
        <p:spPr>
          <a:xfrm>
            <a:off x="611164" y="-76401"/>
            <a:ext cx="8414804" cy="707886"/>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Design:</a:t>
            </a:r>
            <a:r>
              <a:rPr kumimoji="1" lang="zh-CN" altLang="en-US" sz="4000" b="1" dirty="0">
                <a:latin typeface="Times New Roman" panose="02020603050405020304" pitchFamily="18" charset="0"/>
                <a:cs typeface="Times New Roman" panose="02020603050405020304" pitchFamily="18" charset="0"/>
              </a:rPr>
              <a:t> </a:t>
            </a:r>
            <a:r>
              <a:rPr kumimoji="1" lang="en-US" altLang="zh-CN" sz="4000" b="1" dirty="0">
                <a:latin typeface="Times New Roman" panose="02020603050405020304" pitchFamily="18" charset="0"/>
                <a:cs typeface="Times New Roman" panose="02020603050405020304" pitchFamily="18" charset="0"/>
              </a:rPr>
              <a:t>The Bioluminescence System </a:t>
            </a:r>
            <a:endParaRPr kumimoji="1" lang="zh-CN" altLang="en-US" sz="4000" b="1"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74F1F07F-75D1-A1DC-E9E2-625E6BB84BFF}"/>
              </a:ext>
            </a:extLst>
          </p:cNvPr>
          <p:cNvPicPr>
            <a:picLocks noChangeAspect="1"/>
          </p:cNvPicPr>
          <p:nvPr/>
        </p:nvPicPr>
        <p:blipFill rotWithShape="1">
          <a:blip r:embed="rId6">
            <a:extLst>
              <a:ext uri="{28A0092B-C50C-407E-A947-70E740481C1C}">
                <a14:useLocalDpi xmlns:a14="http://schemas.microsoft.com/office/drawing/2010/main" val="0"/>
              </a:ext>
            </a:extLst>
          </a:blip>
          <a:srcRect t="1" b="5250"/>
          <a:stretch/>
        </p:blipFill>
        <p:spPr>
          <a:xfrm>
            <a:off x="-102681" y="-18288"/>
            <a:ext cx="12324209" cy="1769801"/>
          </a:xfrm>
          <a:prstGeom prst="rect">
            <a:avLst/>
          </a:prstGeom>
        </p:spPr>
      </p:pic>
      <p:sp>
        <p:nvSpPr>
          <p:cNvPr id="2" name="文本框 1">
            <a:extLst>
              <a:ext uri="{FF2B5EF4-FFF2-40B4-BE49-F238E27FC236}">
                <a16:creationId xmlns:a16="http://schemas.microsoft.com/office/drawing/2014/main" id="{A49E8883-161A-289A-D9DA-29E9F60522D8}"/>
              </a:ext>
            </a:extLst>
          </p:cNvPr>
          <p:cNvSpPr txBox="1"/>
          <p:nvPr/>
        </p:nvSpPr>
        <p:spPr>
          <a:xfrm>
            <a:off x="7747462" y="3189906"/>
            <a:ext cx="3631973" cy="523220"/>
          </a:xfrm>
          <a:prstGeom prst="rect">
            <a:avLst/>
          </a:prstGeom>
          <a:noFill/>
        </p:spPr>
        <p:txBody>
          <a:bodyPr wrap="square">
            <a:spAutoFit/>
          </a:bodyPr>
          <a:lstStyle/>
          <a:p>
            <a:r>
              <a:rPr lang="en-US" altLang="zh-CN" sz="2800" dirty="0">
                <a:solidFill>
                  <a:srgbClr val="000000"/>
                </a:solidFill>
                <a:latin typeface="Times New Roman" panose="02020603050405020304" pitchFamily="18" charset="0"/>
                <a:cs typeface="Times New Roman" panose="02020603050405020304" pitchFamily="18" charset="0"/>
              </a:rPr>
              <a:t>Learn more on our wiki!</a:t>
            </a:r>
            <a:endParaRPr lang="zh-CN" altLang="en-US" sz="2800"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826574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微信图片_20240225090606">
            <a:extLst>
              <a:ext uri="{FF2B5EF4-FFF2-40B4-BE49-F238E27FC236}">
                <a16:creationId xmlns:a16="http://schemas.microsoft.com/office/drawing/2014/main" id="{76D3C218-3AB2-A09F-C423-1D9D5C51BCB8}"/>
              </a:ext>
            </a:extLst>
          </p:cNvPr>
          <p:cNvPicPr>
            <a:picLocks noChangeAspect="1"/>
          </p:cNvPicPr>
          <p:nvPr/>
        </p:nvPicPr>
        <p:blipFill rotWithShape="1">
          <a:blip r:embed="rId3">
            <a:alphaModFix/>
          </a:blip>
          <a:srcRect t="2415" r="9227" b="24893"/>
          <a:stretch/>
        </p:blipFill>
        <p:spPr>
          <a:xfrm>
            <a:off x="0" y="0"/>
            <a:ext cx="12324209" cy="6859422"/>
          </a:xfrm>
          <a:prstGeom prst="rect">
            <a:avLst/>
          </a:prstGeom>
          <a:effectLst>
            <a:reflection endPos="0" dist="50800" dir="5400000" sy="-100000" algn="bl" rotWithShape="0"/>
          </a:effectLst>
        </p:spPr>
      </p:pic>
      <p:pic>
        <p:nvPicPr>
          <p:cNvPr id="3" name="图片 2">
            <a:extLst>
              <a:ext uri="{FF2B5EF4-FFF2-40B4-BE49-F238E27FC236}">
                <a16:creationId xmlns:a16="http://schemas.microsoft.com/office/drawing/2014/main" id="{CC02B919-5051-9558-F6DB-2FDBB2575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0761" y="-113762"/>
            <a:ext cx="18321807" cy="1048608"/>
          </a:xfrm>
          <a:prstGeom prst="rect">
            <a:avLst/>
          </a:prstGeom>
        </p:spPr>
      </p:pic>
      <p:sp>
        <p:nvSpPr>
          <p:cNvPr id="6" name="文本框 5">
            <a:extLst>
              <a:ext uri="{FF2B5EF4-FFF2-40B4-BE49-F238E27FC236}">
                <a16:creationId xmlns:a16="http://schemas.microsoft.com/office/drawing/2014/main" id="{1EF00ABC-262A-9B22-3B32-0B730ABAC682}"/>
              </a:ext>
            </a:extLst>
          </p:cNvPr>
          <p:cNvSpPr txBox="1"/>
          <p:nvPr/>
        </p:nvSpPr>
        <p:spPr>
          <a:xfrm>
            <a:off x="611164" y="-76401"/>
            <a:ext cx="8786251" cy="707886"/>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Design:</a:t>
            </a:r>
            <a:r>
              <a:rPr kumimoji="1" lang="zh-CN" altLang="en-US" sz="4000" b="1" dirty="0">
                <a:latin typeface="Times New Roman" panose="02020603050405020304" pitchFamily="18" charset="0"/>
                <a:cs typeface="Times New Roman" panose="02020603050405020304" pitchFamily="18" charset="0"/>
              </a:rPr>
              <a:t> </a:t>
            </a:r>
            <a:r>
              <a:rPr kumimoji="1" lang="en-US" altLang="zh-CN" sz="4000" b="1" dirty="0">
                <a:latin typeface="Times New Roman" panose="02020603050405020304" pitchFamily="18" charset="0"/>
                <a:cs typeface="Times New Roman" panose="02020603050405020304" pitchFamily="18" charset="0"/>
              </a:rPr>
              <a:t>A Light-controlled Gene Switch</a:t>
            </a:r>
            <a:endParaRPr kumimoji="1" lang="zh-CN" altLang="en-US" sz="4000" b="1"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DD50E286-1A76-CFA7-2C81-71000255F48C}"/>
              </a:ext>
            </a:extLst>
          </p:cNvPr>
          <p:cNvSpPr txBox="1"/>
          <p:nvPr/>
        </p:nvSpPr>
        <p:spPr>
          <a:xfrm>
            <a:off x="611164" y="816667"/>
            <a:ext cx="13257236" cy="523220"/>
          </a:xfrm>
          <a:prstGeom prst="rect">
            <a:avLst/>
          </a:prstGeom>
          <a:noFill/>
        </p:spPr>
        <p:txBody>
          <a:bodyPr wrap="square">
            <a:spAutoFit/>
          </a:bodyPr>
          <a:lstStyle/>
          <a:p>
            <a:r>
              <a:rPr lang="en-US" altLang="zh-CN" sz="2800" dirty="0">
                <a:solidFill>
                  <a:srgbClr val="000000"/>
                </a:solidFill>
                <a:latin typeface="Times New Roman" panose="02020603050405020304" pitchFamily="18" charset="0"/>
                <a:cs typeface="Times New Roman" panose="02020603050405020304" pitchFamily="18" charset="0"/>
              </a:rPr>
              <a:t>Light-controlled Phy-FHY1</a:t>
            </a:r>
            <a:endParaRPr lang="zh-CN" altLang="en-US" sz="2800"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FCDF57BE-4648-4064-8EF4-213A08ED7472}"/>
              </a:ext>
            </a:extLst>
          </p:cNvPr>
          <p:cNvSpPr txBox="1"/>
          <p:nvPr/>
        </p:nvSpPr>
        <p:spPr>
          <a:xfrm>
            <a:off x="6096000" y="1976425"/>
            <a:ext cx="5988704" cy="2308324"/>
          </a:xfrm>
          <a:prstGeom prst="rect">
            <a:avLst/>
          </a:prstGeom>
          <a:noFill/>
        </p:spPr>
        <p:txBody>
          <a:bodyPr wrap="square">
            <a:spAutoFit/>
          </a:bodyPr>
          <a:lstStyle/>
          <a:p>
            <a:r>
              <a:rPr lang="en-US" altLang="zh-CN" b="1" i="0" u="none" strike="noStrike" dirty="0">
                <a:solidFill>
                  <a:srgbClr val="00B050"/>
                </a:solidFill>
                <a:effectLst/>
                <a:latin typeface="Times New Roman" panose="02020603050405020304" pitchFamily="18" charset="0"/>
                <a:cs typeface="Times New Roman" panose="02020603050405020304" pitchFamily="18" charset="0"/>
              </a:rPr>
              <a:t>Phytochromes (Phys) </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are plant photoreceptors that exist in two inter-convertible conformational states. </a:t>
            </a:r>
          </a:p>
          <a:p>
            <a:endParaRPr lang="en-US" altLang="zh-CN" dirty="0">
              <a:solidFill>
                <a:srgbClr val="333333"/>
              </a:solidFill>
              <a:latin typeface="Times New Roman" panose="02020603050405020304" pitchFamily="18" charset="0"/>
              <a:cs typeface="Times New Roman" panose="02020603050405020304" pitchFamily="18" charset="0"/>
            </a:endParaRPr>
          </a:p>
          <a:p>
            <a:r>
              <a:rPr lang="en-US" altLang="zh-CN" b="1" i="0" u="none" strike="noStrike" dirty="0" err="1">
                <a:solidFill>
                  <a:srgbClr val="00B050"/>
                </a:solidFill>
                <a:effectLst/>
                <a:latin typeface="Times New Roman" panose="02020603050405020304" pitchFamily="18" charset="0"/>
                <a:cs typeface="Times New Roman" panose="02020603050405020304" pitchFamily="18" charset="0"/>
              </a:rPr>
              <a:t>Pr</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 is the</a:t>
            </a:r>
            <a:r>
              <a:rPr lang="en-US" altLang="zh-CN" b="1" i="0" u="none" strike="noStrike" dirty="0">
                <a:solidFill>
                  <a:srgbClr val="00B050"/>
                </a:solidFill>
                <a:effectLst/>
                <a:latin typeface="Times New Roman" panose="02020603050405020304" pitchFamily="18" charset="0"/>
                <a:cs typeface="Times New Roman" panose="02020603050405020304" pitchFamily="18" charset="0"/>
              </a:rPr>
              <a:t> inactive </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form and cannot interact with </a:t>
            </a:r>
            <a:r>
              <a:rPr lang="en-US" altLang="zh-CN" b="1" dirty="0">
                <a:solidFill>
                  <a:srgbClr val="00B050"/>
                </a:solidFill>
                <a:latin typeface="Times New Roman" panose="02020603050405020304" pitchFamily="18" charset="0"/>
                <a:cs typeface="Times New Roman" panose="02020603050405020304" pitchFamily="18" charset="0"/>
              </a:rPr>
              <a:t>FHY1</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 and </a:t>
            </a:r>
            <a:r>
              <a:rPr lang="en-US" altLang="zh-CN" b="1" dirty="0" err="1">
                <a:solidFill>
                  <a:srgbClr val="00B050"/>
                </a:solidFill>
                <a:latin typeface="Times New Roman" panose="02020603050405020304" pitchFamily="18" charset="0"/>
                <a:cs typeface="Times New Roman" panose="02020603050405020304" pitchFamily="18" charset="0"/>
              </a:rPr>
              <a:t>Pfr</a:t>
            </a:r>
            <a:r>
              <a:rPr lang="en-US" altLang="zh-CN" b="1" dirty="0">
                <a:solidFill>
                  <a:srgbClr val="00B050"/>
                </a:solidFill>
                <a:latin typeface="Times New Roman" panose="02020603050405020304" pitchFamily="18" charset="0"/>
                <a:cs typeface="Times New Roman" panose="02020603050405020304" pitchFamily="18" charset="0"/>
              </a:rPr>
              <a:t> </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is the </a:t>
            </a:r>
            <a:r>
              <a:rPr lang="en-US" altLang="zh-CN" b="1" dirty="0">
                <a:solidFill>
                  <a:srgbClr val="00B050"/>
                </a:solidFill>
                <a:latin typeface="Times New Roman" panose="02020603050405020304" pitchFamily="18" charset="0"/>
                <a:cs typeface="Times New Roman" panose="02020603050405020304" pitchFamily="18" charset="0"/>
              </a:rPr>
              <a:t>active </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form.</a:t>
            </a:r>
          </a:p>
          <a:p>
            <a:endParaRPr lang="en-US" altLang="zh-CN" b="0" i="0" u="none" strike="noStrike" dirty="0">
              <a:solidFill>
                <a:srgbClr val="333333"/>
              </a:solidFill>
              <a:effectLst/>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When absorbing </a:t>
            </a:r>
            <a:r>
              <a:rPr lang="en-US" altLang="zh-CN" b="1" dirty="0">
                <a:solidFill>
                  <a:srgbClr val="00B050"/>
                </a:solidFill>
                <a:latin typeface="Times New Roman" panose="02020603050405020304" pitchFamily="18" charset="0"/>
                <a:cs typeface="Times New Roman" panose="02020603050405020304" pitchFamily="18" charset="0"/>
              </a:rPr>
              <a:t>far red light </a:t>
            </a:r>
            <a:r>
              <a:rPr lang="en-US" altLang="zh-CN" dirty="0">
                <a:latin typeface="Times New Roman" panose="02020603050405020304" pitchFamily="18" charset="0"/>
                <a:cs typeface="Times New Roman" panose="02020603050405020304" pitchFamily="18" charset="0"/>
              </a:rPr>
              <a:t>or being kept </a:t>
            </a:r>
            <a:r>
              <a:rPr lang="en-US" altLang="zh-CN" b="1" dirty="0">
                <a:solidFill>
                  <a:srgbClr val="00B050"/>
                </a:solidFill>
                <a:latin typeface="Times New Roman" panose="02020603050405020304" pitchFamily="18" charset="0"/>
                <a:cs typeface="Times New Roman" panose="02020603050405020304" pitchFamily="18" charset="0"/>
              </a:rPr>
              <a:t>in </a:t>
            </a:r>
            <a:r>
              <a:rPr lang="en-US" altLang="zh-CN" b="1" dirty="0" err="1">
                <a:solidFill>
                  <a:srgbClr val="00B050"/>
                </a:solidFill>
                <a:latin typeface="Times New Roman" panose="02020603050405020304" pitchFamily="18" charset="0"/>
                <a:cs typeface="Times New Roman" panose="02020603050405020304" pitchFamily="18" charset="0"/>
              </a:rPr>
              <a:t>darkness</a:t>
            </a:r>
            <a:r>
              <a:rPr lang="en-US" altLang="zh-CN" dirty="0" err="1">
                <a:latin typeface="Times New Roman" panose="02020603050405020304" pitchFamily="18" charset="0"/>
                <a:cs typeface="Times New Roman" panose="02020603050405020304" pitchFamily="18" charset="0"/>
              </a:rPr>
              <a:t>,</a:t>
            </a:r>
            <a:r>
              <a:rPr lang="en-US" altLang="zh-CN" b="1" dirty="0" err="1">
                <a:solidFill>
                  <a:srgbClr val="00B050"/>
                </a:solidFill>
                <a:latin typeface="Times New Roman" panose="02020603050405020304" pitchFamily="18" charset="0"/>
                <a:cs typeface="Times New Roman" panose="02020603050405020304" pitchFamily="18" charset="0"/>
              </a:rPr>
              <a:t>Pfr</a:t>
            </a:r>
            <a:r>
              <a:rPr lang="en-US" altLang="zh-CN" b="1" dirty="0">
                <a:solidFill>
                  <a:srgbClr val="00B050"/>
                </a:solidFill>
                <a:latin typeface="Times New Roman" panose="02020603050405020304" pitchFamily="18" charset="0"/>
                <a:cs typeface="Times New Roman" panose="02020603050405020304" pitchFamily="18" charset="0"/>
              </a:rPr>
              <a:t>(active) </a:t>
            </a:r>
            <a:r>
              <a:rPr lang="en-US" altLang="zh-CN" dirty="0">
                <a:latin typeface="Times New Roman" panose="02020603050405020304" pitchFamily="18" charset="0"/>
                <a:cs typeface="Times New Roman" panose="02020603050405020304" pitchFamily="18" charset="0"/>
              </a:rPr>
              <a:t>will turn into </a:t>
            </a:r>
            <a:r>
              <a:rPr lang="en-US" altLang="zh-CN" b="1" dirty="0" err="1">
                <a:solidFill>
                  <a:srgbClr val="00B050"/>
                </a:solidFill>
                <a:latin typeface="Times New Roman" panose="02020603050405020304" pitchFamily="18" charset="0"/>
                <a:cs typeface="Times New Roman" panose="02020603050405020304" pitchFamily="18" charset="0"/>
              </a:rPr>
              <a:t>Pr</a:t>
            </a:r>
            <a:r>
              <a:rPr lang="en-US" altLang="zh-CN" b="1" dirty="0">
                <a:solidFill>
                  <a:srgbClr val="00B050"/>
                </a:solidFill>
                <a:latin typeface="Times New Roman" panose="02020603050405020304" pitchFamily="18" charset="0"/>
                <a:cs typeface="Times New Roman" panose="02020603050405020304" pitchFamily="18" charset="0"/>
              </a:rPr>
              <a:t>(inactive).</a:t>
            </a:r>
            <a:endParaRPr lang="zh-CN" altLang="en-US" b="1" dirty="0">
              <a:solidFill>
                <a:srgbClr val="00B050"/>
              </a:solidFill>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65CF184D-6C53-90B6-A88A-60335E3F47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164" y="2407919"/>
            <a:ext cx="5484836" cy="1525758"/>
          </a:xfrm>
          <a:prstGeom prst="rect">
            <a:avLst/>
          </a:prstGeom>
        </p:spPr>
      </p:pic>
      <p:sp>
        <p:nvSpPr>
          <p:cNvPr id="10" name="文本框 9">
            <a:extLst>
              <a:ext uri="{FF2B5EF4-FFF2-40B4-BE49-F238E27FC236}">
                <a16:creationId xmlns:a16="http://schemas.microsoft.com/office/drawing/2014/main" id="{AA982303-2E47-9F6F-0368-26EDD0FF7BDD}"/>
              </a:ext>
            </a:extLst>
          </p:cNvPr>
          <p:cNvSpPr txBox="1"/>
          <p:nvPr/>
        </p:nvSpPr>
        <p:spPr>
          <a:xfrm>
            <a:off x="1156627" y="4115472"/>
            <a:ext cx="4824456" cy="338554"/>
          </a:xfrm>
          <a:prstGeom prst="rect">
            <a:avLst/>
          </a:prstGeom>
          <a:noFill/>
        </p:spPr>
        <p:txBody>
          <a:bodyPr wrap="square" rtlCol="0">
            <a:spAutoFit/>
          </a:bodyPr>
          <a:lstStyle/>
          <a:p>
            <a:r>
              <a:rPr kumimoji="1" lang="en-US" altLang="zh-CN" sz="1600" i="1" dirty="0">
                <a:solidFill>
                  <a:schemeClr val="bg2">
                    <a:lumMod val="75000"/>
                  </a:schemeClr>
                </a:solidFill>
                <a:latin typeface="Times New Roman" panose="02020603050405020304" pitchFamily="18" charset="0"/>
                <a:cs typeface="Times New Roman" panose="02020603050405020304" pitchFamily="18" charset="0"/>
              </a:rPr>
              <a:t>Representation of how Phy-FHY1 react with light.</a:t>
            </a:r>
            <a:endParaRPr kumimoji="1" lang="zh-CN" altLang="en-US" sz="1600" i="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135824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微信图片_20240225090606">
            <a:extLst>
              <a:ext uri="{FF2B5EF4-FFF2-40B4-BE49-F238E27FC236}">
                <a16:creationId xmlns:a16="http://schemas.microsoft.com/office/drawing/2014/main" id="{235638EF-7CE2-EEDD-32A0-F95228380F9D}"/>
              </a:ext>
            </a:extLst>
          </p:cNvPr>
          <p:cNvPicPr>
            <a:picLocks noChangeAspect="1"/>
          </p:cNvPicPr>
          <p:nvPr/>
        </p:nvPicPr>
        <p:blipFill rotWithShape="1">
          <a:blip r:embed="rId6">
            <a:alphaModFix/>
          </a:blip>
          <a:srcRect l="87" t="1" r="38114" b="50520"/>
          <a:stretch/>
        </p:blipFill>
        <p:spPr>
          <a:xfrm>
            <a:off x="-132208" y="0"/>
            <a:ext cx="12324208" cy="6858000"/>
          </a:xfrm>
          <a:prstGeom prst="rect">
            <a:avLst/>
          </a:prstGeom>
          <a:effectLst>
            <a:reflection endPos="0" dist="50800" dir="5400000" sy="-100000" algn="bl" rotWithShape="0"/>
          </a:effectLst>
        </p:spPr>
      </p:pic>
      <p:pic>
        <p:nvPicPr>
          <p:cNvPr id="18" name="图片 17" descr="微信图片_20240225121011"/>
          <p:cNvPicPr>
            <a:picLocks noChangeAspect="1"/>
          </p:cNvPicPr>
          <p:nvPr/>
        </p:nvPicPr>
        <p:blipFill>
          <a:blip r:embed="rId7"/>
          <a:srcRect l="47465" t="37981"/>
          <a:stretch>
            <a:fillRect/>
          </a:stretch>
        </p:blipFill>
        <p:spPr>
          <a:xfrm>
            <a:off x="5787390" y="2132330"/>
            <a:ext cx="6404610" cy="4725670"/>
          </a:xfrm>
          <a:prstGeom prst="rect">
            <a:avLst/>
          </a:prstGeom>
        </p:spPr>
      </p:pic>
      <p:grpSp>
        <p:nvGrpSpPr>
          <p:cNvPr id="3" name="组合 2"/>
          <p:cNvGrpSpPr/>
          <p:nvPr/>
        </p:nvGrpSpPr>
        <p:grpSpPr>
          <a:xfrm>
            <a:off x="-1005840" y="68580"/>
            <a:ext cx="8763635" cy="7713980"/>
            <a:chOff x="-1584" y="108"/>
            <a:chExt cx="13801" cy="12148"/>
          </a:xfrm>
        </p:grpSpPr>
        <p:pic>
          <p:nvPicPr>
            <p:cNvPr id="2" name="图片 1" descr="微信图片_20240225132221"/>
            <p:cNvPicPr>
              <a:picLocks noChangeAspect="1"/>
            </p:cNvPicPr>
            <p:nvPr/>
          </p:nvPicPr>
          <p:blipFill>
            <a:blip r:embed="rId8"/>
            <a:srcRect l="10667" t="16731" r="12991" b="16074"/>
            <a:stretch>
              <a:fillRect/>
            </a:stretch>
          </p:blipFill>
          <p:spPr>
            <a:xfrm rot="1620000">
              <a:off x="-1584" y="108"/>
              <a:ext cx="13801" cy="12148"/>
            </a:xfrm>
            <a:prstGeom prst="rect">
              <a:avLst/>
            </a:prstGeom>
          </p:spPr>
        </p:pic>
        <p:sp>
          <p:nvSpPr>
            <p:cNvPr id="5" name="上凸带形 4"/>
            <p:cNvSpPr/>
            <p:nvPr/>
          </p:nvSpPr>
          <p:spPr>
            <a:xfrm rot="20880000">
              <a:off x="378" y="5143"/>
              <a:ext cx="10519" cy="1447"/>
            </a:xfrm>
            <a:prstGeom prst="ribbon2">
              <a:avLst>
                <a:gd name="adj1" fmla="val 17958"/>
                <a:gd name="adj2" fmla="val 70040"/>
              </a:avLst>
            </a:prstGeom>
            <a:solidFill>
              <a:srgbClr val="F7F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charset="0"/>
                  <a:cs typeface="Times New Roman" panose="02020603050405020304" charset="0"/>
                </a:rPr>
                <a:t>Content</a:t>
              </a:r>
            </a:p>
          </p:txBody>
        </p:sp>
      </p:grpSp>
      <p:sp>
        <p:nvSpPr>
          <p:cNvPr id="10" name="椭圆 9">
            <a:extLst>
              <a:ext uri="{FF2B5EF4-FFF2-40B4-BE49-F238E27FC236}">
                <a16:creationId xmlns:a16="http://schemas.microsoft.com/office/drawing/2014/main" id="{BC1B265B-78D2-7790-8D0B-3410A28766A0}"/>
              </a:ext>
            </a:extLst>
          </p:cNvPr>
          <p:cNvSpPr/>
          <p:nvPr>
            <p:custDataLst>
              <p:tags r:id="rId1"/>
            </p:custDataLst>
          </p:nvPr>
        </p:nvSpPr>
        <p:spPr>
          <a:xfrm>
            <a:off x="6380487" y="1616603"/>
            <a:ext cx="743585" cy="743585"/>
          </a:xfrm>
          <a:prstGeom prst="ellipse">
            <a:avLst/>
          </a:prstGeom>
          <a:solidFill>
            <a:srgbClr val="92D050"/>
          </a:solidFill>
          <a:ln>
            <a:solidFill>
              <a:srgbClr val="5F9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latin typeface="Times New Roman" panose="02020603050405020304" charset="0"/>
                <a:cs typeface="Times New Roman" panose="02020603050405020304" charset="0"/>
              </a:rPr>
              <a:t>4</a:t>
            </a:r>
          </a:p>
        </p:txBody>
      </p:sp>
      <p:sp>
        <p:nvSpPr>
          <p:cNvPr id="11" name="文本框 10">
            <a:extLst>
              <a:ext uri="{FF2B5EF4-FFF2-40B4-BE49-F238E27FC236}">
                <a16:creationId xmlns:a16="http://schemas.microsoft.com/office/drawing/2014/main" id="{1C204106-0128-AA0A-71F0-406EDF8421A8}"/>
              </a:ext>
            </a:extLst>
          </p:cNvPr>
          <p:cNvSpPr txBox="1"/>
          <p:nvPr/>
        </p:nvSpPr>
        <p:spPr>
          <a:xfrm>
            <a:off x="7289453" y="1616809"/>
            <a:ext cx="3760966" cy="707886"/>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Human Practice</a:t>
            </a:r>
            <a:endParaRPr kumimoji="1" lang="zh-CN" altLang="en-US" sz="4000" b="1" dirty="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7919A15F-9FBC-0D60-92A6-4F85D89C79A7}"/>
              </a:ext>
            </a:extLst>
          </p:cNvPr>
          <p:cNvSpPr/>
          <p:nvPr>
            <p:custDataLst>
              <p:tags r:id="rId2"/>
            </p:custDataLst>
          </p:nvPr>
        </p:nvSpPr>
        <p:spPr>
          <a:xfrm>
            <a:off x="6380487" y="2809133"/>
            <a:ext cx="743585" cy="743585"/>
          </a:xfrm>
          <a:prstGeom prst="ellipse">
            <a:avLst/>
          </a:prstGeom>
          <a:solidFill>
            <a:srgbClr val="92D050"/>
          </a:solidFill>
          <a:ln>
            <a:solidFill>
              <a:srgbClr val="5F9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latin typeface="Times New Roman" panose="02020603050405020304" charset="0"/>
                <a:cs typeface="Times New Roman" panose="02020603050405020304" charset="0"/>
              </a:rPr>
              <a:t>5</a:t>
            </a:r>
          </a:p>
        </p:txBody>
      </p:sp>
      <p:sp>
        <p:nvSpPr>
          <p:cNvPr id="13" name="文本框 12">
            <a:extLst>
              <a:ext uri="{FF2B5EF4-FFF2-40B4-BE49-F238E27FC236}">
                <a16:creationId xmlns:a16="http://schemas.microsoft.com/office/drawing/2014/main" id="{6A231E60-CAE8-9A97-DA84-F0020799CC43}"/>
              </a:ext>
            </a:extLst>
          </p:cNvPr>
          <p:cNvSpPr txBox="1"/>
          <p:nvPr/>
        </p:nvSpPr>
        <p:spPr>
          <a:xfrm>
            <a:off x="7281993" y="2844832"/>
            <a:ext cx="1553630" cy="707886"/>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Safety</a:t>
            </a:r>
            <a:endParaRPr kumimoji="1" lang="zh-CN" altLang="en-US" sz="4000" b="1" dirty="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8B70A65D-CCBA-571C-EA7A-2541189E8642}"/>
              </a:ext>
            </a:extLst>
          </p:cNvPr>
          <p:cNvSpPr/>
          <p:nvPr>
            <p:custDataLst>
              <p:tags r:id="rId3"/>
            </p:custDataLst>
          </p:nvPr>
        </p:nvSpPr>
        <p:spPr>
          <a:xfrm>
            <a:off x="6387947" y="4000173"/>
            <a:ext cx="743585" cy="743585"/>
          </a:xfrm>
          <a:prstGeom prst="ellipse">
            <a:avLst/>
          </a:prstGeom>
          <a:solidFill>
            <a:srgbClr val="92D050"/>
          </a:solidFill>
          <a:ln>
            <a:solidFill>
              <a:srgbClr val="5F9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latin typeface="Times New Roman" panose="02020603050405020304" charset="0"/>
                <a:cs typeface="Times New Roman" panose="02020603050405020304" charset="0"/>
              </a:rPr>
              <a:t>6</a:t>
            </a:r>
          </a:p>
        </p:txBody>
      </p:sp>
      <p:sp>
        <p:nvSpPr>
          <p:cNvPr id="17" name="文本框 16">
            <a:extLst>
              <a:ext uri="{FF2B5EF4-FFF2-40B4-BE49-F238E27FC236}">
                <a16:creationId xmlns:a16="http://schemas.microsoft.com/office/drawing/2014/main" id="{4C05646E-FB01-A51E-6DE6-CD82E3C523E4}"/>
              </a:ext>
            </a:extLst>
          </p:cNvPr>
          <p:cNvSpPr txBox="1"/>
          <p:nvPr/>
        </p:nvSpPr>
        <p:spPr>
          <a:xfrm>
            <a:off x="7289453" y="4035872"/>
            <a:ext cx="1258999" cy="707886"/>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Wiki</a:t>
            </a:r>
            <a:endParaRPr kumimoji="1" lang="zh-CN" altLang="en-US" sz="4000" b="1" dirty="0">
              <a:latin typeface="Times New Roman" panose="02020603050405020304" pitchFamily="18" charset="0"/>
              <a:cs typeface="Times New Roman" panose="02020603050405020304" pitchFamily="18" charset="0"/>
            </a:endParaRPr>
          </a:p>
        </p:txBody>
      </p:sp>
      <p:sp>
        <p:nvSpPr>
          <p:cNvPr id="6" name="椭圆 5">
            <a:extLst>
              <a:ext uri="{FF2B5EF4-FFF2-40B4-BE49-F238E27FC236}">
                <a16:creationId xmlns:a16="http://schemas.microsoft.com/office/drawing/2014/main" id="{CD7DF202-71F3-9960-96AA-42FE2982D04B}"/>
              </a:ext>
            </a:extLst>
          </p:cNvPr>
          <p:cNvSpPr/>
          <p:nvPr>
            <p:custDataLst>
              <p:tags r:id="rId4"/>
            </p:custDataLst>
          </p:nvPr>
        </p:nvSpPr>
        <p:spPr>
          <a:xfrm>
            <a:off x="6387947" y="5119636"/>
            <a:ext cx="743585" cy="743585"/>
          </a:xfrm>
          <a:prstGeom prst="ellipse">
            <a:avLst/>
          </a:prstGeom>
          <a:solidFill>
            <a:srgbClr val="92D050"/>
          </a:solidFill>
          <a:ln>
            <a:solidFill>
              <a:srgbClr val="5F9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latin typeface="Times New Roman" panose="02020603050405020304" charset="0"/>
                <a:cs typeface="Times New Roman" panose="02020603050405020304" charset="0"/>
              </a:rPr>
              <a:t>7</a:t>
            </a:r>
          </a:p>
        </p:txBody>
      </p:sp>
      <p:sp>
        <p:nvSpPr>
          <p:cNvPr id="7" name="文本框 6">
            <a:extLst>
              <a:ext uri="{FF2B5EF4-FFF2-40B4-BE49-F238E27FC236}">
                <a16:creationId xmlns:a16="http://schemas.microsoft.com/office/drawing/2014/main" id="{0DEAE1B2-66B2-17A3-5577-548DC002A075}"/>
              </a:ext>
            </a:extLst>
          </p:cNvPr>
          <p:cNvSpPr txBox="1"/>
          <p:nvPr/>
        </p:nvSpPr>
        <p:spPr>
          <a:xfrm>
            <a:off x="7289453" y="5155335"/>
            <a:ext cx="3971665" cy="707886"/>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Trouble Shooting</a:t>
            </a:r>
            <a:endParaRPr kumimoji="1" lang="zh-CN" altLang="en-US"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27581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微信图片_20240225090606">
            <a:extLst>
              <a:ext uri="{FF2B5EF4-FFF2-40B4-BE49-F238E27FC236}">
                <a16:creationId xmlns:a16="http://schemas.microsoft.com/office/drawing/2014/main" id="{76D3C218-3AB2-A09F-C423-1D9D5C51BCB8}"/>
              </a:ext>
            </a:extLst>
          </p:cNvPr>
          <p:cNvPicPr>
            <a:picLocks noChangeAspect="1"/>
          </p:cNvPicPr>
          <p:nvPr/>
        </p:nvPicPr>
        <p:blipFill rotWithShape="1">
          <a:blip r:embed="rId3">
            <a:alphaModFix/>
          </a:blip>
          <a:srcRect t="2415" r="9227" b="24893"/>
          <a:stretch/>
        </p:blipFill>
        <p:spPr>
          <a:xfrm>
            <a:off x="0" y="0"/>
            <a:ext cx="12324209" cy="6859422"/>
          </a:xfrm>
          <a:prstGeom prst="rect">
            <a:avLst/>
          </a:prstGeom>
          <a:effectLst>
            <a:reflection endPos="0" dist="50800" dir="5400000" sy="-100000" algn="bl" rotWithShape="0"/>
          </a:effectLst>
        </p:spPr>
      </p:pic>
      <p:pic>
        <p:nvPicPr>
          <p:cNvPr id="3" name="图片 2">
            <a:extLst>
              <a:ext uri="{FF2B5EF4-FFF2-40B4-BE49-F238E27FC236}">
                <a16:creationId xmlns:a16="http://schemas.microsoft.com/office/drawing/2014/main" id="{CC02B919-5051-9558-F6DB-2FDBB2575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0761" y="-113762"/>
            <a:ext cx="18321807" cy="1048608"/>
          </a:xfrm>
          <a:prstGeom prst="rect">
            <a:avLst/>
          </a:prstGeom>
        </p:spPr>
      </p:pic>
      <p:sp>
        <p:nvSpPr>
          <p:cNvPr id="6" name="文本框 5">
            <a:extLst>
              <a:ext uri="{FF2B5EF4-FFF2-40B4-BE49-F238E27FC236}">
                <a16:creationId xmlns:a16="http://schemas.microsoft.com/office/drawing/2014/main" id="{1EF00ABC-262A-9B22-3B32-0B730ABAC682}"/>
              </a:ext>
            </a:extLst>
          </p:cNvPr>
          <p:cNvSpPr txBox="1"/>
          <p:nvPr/>
        </p:nvSpPr>
        <p:spPr>
          <a:xfrm>
            <a:off x="611164" y="-76401"/>
            <a:ext cx="8786251" cy="707886"/>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Design:</a:t>
            </a:r>
            <a:r>
              <a:rPr kumimoji="1" lang="zh-CN" altLang="en-US" sz="4000" b="1" dirty="0">
                <a:latin typeface="Times New Roman" panose="02020603050405020304" pitchFamily="18" charset="0"/>
                <a:cs typeface="Times New Roman" panose="02020603050405020304" pitchFamily="18" charset="0"/>
              </a:rPr>
              <a:t> </a:t>
            </a:r>
            <a:r>
              <a:rPr kumimoji="1" lang="en-US" altLang="zh-CN" sz="4000" b="1" dirty="0">
                <a:latin typeface="Times New Roman" panose="02020603050405020304" pitchFamily="18" charset="0"/>
                <a:cs typeface="Times New Roman" panose="02020603050405020304" pitchFamily="18" charset="0"/>
              </a:rPr>
              <a:t>A Light-controlled Gene Switch</a:t>
            </a:r>
            <a:endParaRPr kumimoji="1" lang="zh-CN" altLang="en-US" sz="4000" b="1"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DD50E286-1A76-CFA7-2C81-71000255F48C}"/>
              </a:ext>
            </a:extLst>
          </p:cNvPr>
          <p:cNvSpPr txBox="1"/>
          <p:nvPr/>
        </p:nvSpPr>
        <p:spPr>
          <a:xfrm>
            <a:off x="611164" y="816667"/>
            <a:ext cx="13257236" cy="523220"/>
          </a:xfrm>
          <a:prstGeom prst="rect">
            <a:avLst/>
          </a:prstGeom>
          <a:noFill/>
        </p:spPr>
        <p:txBody>
          <a:bodyPr wrap="square">
            <a:spAutoFit/>
          </a:bodyPr>
          <a:lstStyle/>
          <a:p>
            <a:r>
              <a:rPr lang="en-US" altLang="zh-CN" sz="2800" dirty="0">
                <a:solidFill>
                  <a:srgbClr val="000000"/>
                </a:solidFill>
                <a:latin typeface="Times New Roman" panose="02020603050405020304" pitchFamily="18" charset="0"/>
                <a:cs typeface="Times New Roman" panose="02020603050405020304" pitchFamily="18" charset="0"/>
              </a:rPr>
              <a:t>Repressor TUP1</a:t>
            </a:r>
            <a:endParaRPr lang="zh-CN" altLang="en-US" sz="28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71F9819C-0075-6A88-1320-49E290405EE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1164" y="1384258"/>
            <a:ext cx="5334000" cy="3581400"/>
          </a:xfrm>
          <a:prstGeom prst="rect">
            <a:avLst/>
          </a:prstGeom>
        </p:spPr>
      </p:pic>
      <p:sp>
        <p:nvSpPr>
          <p:cNvPr id="7" name="文本框 6">
            <a:extLst>
              <a:ext uri="{FF2B5EF4-FFF2-40B4-BE49-F238E27FC236}">
                <a16:creationId xmlns:a16="http://schemas.microsoft.com/office/drawing/2014/main" id="{D1B9D898-9DFC-B564-1457-36D139CE8AAF}"/>
              </a:ext>
            </a:extLst>
          </p:cNvPr>
          <p:cNvSpPr txBox="1"/>
          <p:nvPr/>
        </p:nvSpPr>
        <p:spPr>
          <a:xfrm>
            <a:off x="5945164" y="2188584"/>
            <a:ext cx="6246836" cy="1754326"/>
          </a:xfrm>
          <a:prstGeom prst="rect">
            <a:avLst/>
          </a:prstGeom>
          <a:noFill/>
        </p:spPr>
        <p:txBody>
          <a:bodyPr wrap="square">
            <a:spAutoFit/>
          </a:bodyPr>
          <a:lstStyle/>
          <a:p>
            <a:r>
              <a:rPr lang="en-US" altLang="zh-CN" i="0" u="none" strike="noStrike" dirty="0">
                <a:effectLst/>
                <a:latin typeface="Times New Roman" panose="02020603050405020304" pitchFamily="18" charset="0"/>
                <a:cs typeface="Times New Roman" panose="02020603050405020304" pitchFamily="18" charset="0"/>
              </a:rPr>
              <a:t>TUP1 is a yeast general </a:t>
            </a:r>
            <a:r>
              <a:rPr lang="en-US" altLang="zh-CN" b="1" i="0" u="none" strike="noStrike" dirty="0">
                <a:solidFill>
                  <a:srgbClr val="00B050"/>
                </a:solidFill>
                <a:effectLst/>
                <a:latin typeface="Times New Roman" panose="02020603050405020304" pitchFamily="18" charset="0"/>
                <a:cs typeface="Times New Roman" panose="02020603050405020304" pitchFamily="18" charset="0"/>
              </a:rPr>
              <a:t>repressor protein. </a:t>
            </a:r>
          </a:p>
          <a:p>
            <a:endParaRPr lang="en-US" altLang="zh-CN" i="0" u="none" strike="noStrike" dirty="0">
              <a:effectLst/>
              <a:latin typeface="Times New Roman" panose="02020603050405020304" pitchFamily="18" charset="0"/>
              <a:cs typeface="Times New Roman" panose="02020603050405020304" pitchFamily="18" charset="0"/>
            </a:endParaRPr>
          </a:p>
          <a:p>
            <a:r>
              <a:rPr lang="en-US" altLang="zh-CN" i="0" u="none" strike="noStrike" dirty="0">
                <a:effectLst/>
                <a:latin typeface="Times New Roman" panose="02020603050405020304" pitchFamily="18" charset="0"/>
                <a:cs typeface="Times New Roman" panose="02020603050405020304" pitchFamily="18" charset="0"/>
              </a:rPr>
              <a:t>The </a:t>
            </a:r>
            <a:r>
              <a:rPr lang="en-US" altLang="zh-CN" b="1" i="0" u="none" strike="noStrike" dirty="0">
                <a:solidFill>
                  <a:srgbClr val="00B050"/>
                </a:solidFill>
                <a:effectLst/>
                <a:latin typeface="Times New Roman" panose="02020603050405020304" pitchFamily="18" charset="0"/>
                <a:cs typeface="Times New Roman" panose="02020603050405020304" pitchFamily="18" charset="0"/>
              </a:rPr>
              <a:t>N-terminal 200 residues </a:t>
            </a:r>
            <a:r>
              <a:rPr lang="en-US" altLang="zh-CN" i="0" u="none" strike="noStrike" dirty="0">
                <a:effectLst/>
                <a:latin typeface="Times New Roman" panose="02020603050405020304" pitchFamily="18" charset="0"/>
                <a:cs typeface="Times New Roman" panose="02020603050405020304" pitchFamily="18" charset="0"/>
              </a:rPr>
              <a:t>of TUP1 are sufficient to cause repression when artificially recruited to a promoter [7]. </a:t>
            </a:r>
          </a:p>
          <a:p>
            <a:endParaRPr lang="en-US" altLang="zh-CN" i="0" u="none" strike="noStrike" dirty="0">
              <a:effectLst/>
              <a:latin typeface="Times New Roman" panose="02020603050405020304" pitchFamily="18" charset="0"/>
              <a:cs typeface="Times New Roman" panose="02020603050405020304" pitchFamily="18" charset="0"/>
            </a:endParaRPr>
          </a:p>
          <a:p>
            <a:r>
              <a:rPr lang="en-US" altLang="zh-CN" i="0" u="none" strike="noStrike" dirty="0">
                <a:effectLst/>
                <a:latin typeface="Times New Roman" panose="02020603050405020304" pitchFamily="18" charset="0"/>
                <a:cs typeface="Times New Roman" panose="02020603050405020304" pitchFamily="18" charset="0"/>
              </a:rPr>
              <a:t>TUP1 can repress gene expression even </a:t>
            </a:r>
            <a:r>
              <a:rPr lang="en-US" altLang="zh-CN" b="1" i="0" u="none" strike="noStrike" dirty="0">
                <a:solidFill>
                  <a:srgbClr val="00B050"/>
                </a:solidFill>
                <a:effectLst/>
                <a:latin typeface="Times New Roman" panose="02020603050405020304" pitchFamily="18" charset="0"/>
                <a:cs typeface="Times New Roman" panose="02020603050405020304" pitchFamily="18" charset="0"/>
              </a:rPr>
              <a:t>when GAD exists </a:t>
            </a:r>
            <a:r>
              <a:rPr lang="en-US" altLang="zh-CN" i="0" u="none" strike="noStrike" dirty="0">
                <a:effectLst/>
                <a:latin typeface="Times New Roman" panose="02020603050405020304" pitchFamily="18" charset="0"/>
                <a:cs typeface="Times New Roman" panose="02020603050405020304" pitchFamily="18" charset="0"/>
              </a:rPr>
              <a:t>[8].</a:t>
            </a:r>
            <a:endParaRPr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A811F3C5-E28F-9C5F-3204-9344867601B9}"/>
              </a:ext>
            </a:extLst>
          </p:cNvPr>
          <p:cNvSpPr txBox="1"/>
          <p:nvPr/>
        </p:nvSpPr>
        <p:spPr>
          <a:xfrm>
            <a:off x="1007914" y="4965658"/>
            <a:ext cx="4824456" cy="338554"/>
          </a:xfrm>
          <a:prstGeom prst="rect">
            <a:avLst/>
          </a:prstGeom>
          <a:noFill/>
        </p:spPr>
        <p:txBody>
          <a:bodyPr wrap="square" rtlCol="0">
            <a:spAutoFit/>
          </a:bodyPr>
          <a:lstStyle/>
          <a:p>
            <a:r>
              <a:rPr kumimoji="1" lang="en-US" altLang="zh-CN" sz="1600" i="1" dirty="0">
                <a:solidFill>
                  <a:schemeClr val="bg2">
                    <a:lumMod val="75000"/>
                  </a:schemeClr>
                </a:solidFill>
                <a:latin typeface="Times New Roman" panose="02020603050405020304" pitchFamily="18" charset="0"/>
                <a:cs typeface="Times New Roman" panose="02020603050405020304" pitchFamily="18" charset="0"/>
              </a:rPr>
              <a:t>Representation of how Phy-FHY1 acts as a gene switch.</a:t>
            </a:r>
            <a:endParaRPr kumimoji="1" lang="zh-CN" altLang="en-US" sz="1600" i="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416985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微信图片_20240225090606">
            <a:extLst>
              <a:ext uri="{FF2B5EF4-FFF2-40B4-BE49-F238E27FC236}">
                <a16:creationId xmlns:a16="http://schemas.microsoft.com/office/drawing/2014/main" id="{76D3C218-3AB2-A09F-C423-1D9D5C51BCB8}"/>
              </a:ext>
            </a:extLst>
          </p:cNvPr>
          <p:cNvPicPr>
            <a:picLocks noChangeAspect="1"/>
          </p:cNvPicPr>
          <p:nvPr/>
        </p:nvPicPr>
        <p:blipFill rotWithShape="1">
          <a:blip r:embed="rId3">
            <a:alphaModFix/>
          </a:blip>
          <a:srcRect t="2415" r="9227" b="24893"/>
          <a:stretch/>
        </p:blipFill>
        <p:spPr>
          <a:xfrm>
            <a:off x="0" y="0"/>
            <a:ext cx="12324209" cy="6859422"/>
          </a:xfrm>
          <a:prstGeom prst="rect">
            <a:avLst/>
          </a:prstGeom>
          <a:effectLst>
            <a:reflection endPos="0" dist="50800" dir="5400000" sy="-100000" algn="bl" rotWithShape="0"/>
          </a:effectLst>
        </p:spPr>
      </p:pic>
      <p:pic>
        <p:nvPicPr>
          <p:cNvPr id="3" name="图片 2">
            <a:extLst>
              <a:ext uri="{FF2B5EF4-FFF2-40B4-BE49-F238E27FC236}">
                <a16:creationId xmlns:a16="http://schemas.microsoft.com/office/drawing/2014/main" id="{CC02B919-5051-9558-F6DB-2FDBB2575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0761" y="-113762"/>
            <a:ext cx="18321807" cy="1048608"/>
          </a:xfrm>
          <a:prstGeom prst="rect">
            <a:avLst/>
          </a:prstGeom>
        </p:spPr>
      </p:pic>
      <p:sp>
        <p:nvSpPr>
          <p:cNvPr id="6" name="文本框 5">
            <a:extLst>
              <a:ext uri="{FF2B5EF4-FFF2-40B4-BE49-F238E27FC236}">
                <a16:creationId xmlns:a16="http://schemas.microsoft.com/office/drawing/2014/main" id="{1EF00ABC-262A-9B22-3B32-0B730ABAC682}"/>
              </a:ext>
            </a:extLst>
          </p:cNvPr>
          <p:cNvSpPr txBox="1"/>
          <p:nvPr/>
        </p:nvSpPr>
        <p:spPr>
          <a:xfrm>
            <a:off x="611164" y="-76401"/>
            <a:ext cx="8786251" cy="707886"/>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Design:</a:t>
            </a:r>
            <a:r>
              <a:rPr kumimoji="1" lang="zh-CN" altLang="en-US" sz="4000" b="1" dirty="0">
                <a:latin typeface="Times New Roman" panose="02020603050405020304" pitchFamily="18" charset="0"/>
                <a:cs typeface="Times New Roman" panose="02020603050405020304" pitchFamily="18" charset="0"/>
              </a:rPr>
              <a:t> </a:t>
            </a:r>
            <a:r>
              <a:rPr kumimoji="1" lang="en-US" altLang="zh-CN" sz="4000" b="1" dirty="0">
                <a:latin typeface="Times New Roman" panose="02020603050405020304" pitchFamily="18" charset="0"/>
                <a:cs typeface="Times New Roman" panose="02020603050405020304" pitchFamily="18" charset="0"/>
              </a:rPr>
              <a:t>A Light-controlled Gene Switch</a:t>
            </a:r>
            <a:endParaRPr kumimoji="1" lang="zh-CN" altLang="en-US" sz="4000" b="1"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DD50E286-1A76-CFA7-2C81-71000255F48C}"/>
              </a:ext>
            </a:extLst>
          </p:cNvPr>
          <p:cNvSpPr txBox="1"/>
          <p:nvPr/>
        </p:nvSpPr>
        <p:spPr>
          <a:xfrm>
            <a:off x="611164" y="816667"/>
            <a:ext cx="13257236" cy="523220"/>
          </a:xfrm>
          <a:prstGeom prst="rect">
            <a:avLst/>
          </a:prstGeom>
          <a:noFill/>
        </p:spPr>
        <p:txBody>
          <a:bodyPr wrap="square">
            <a:spAutoFit/>
          </a:bodyPr>
          <a:lstStyle/>
          <a:p>
            <a:r>
              <a:rPr lang="en-US" altLang="zh-CN" sz="2800" dirty="0">
                <a:latin typeface="Times New Roman" panose="02020603050405020304" pitchFamily="18" charset="0"/>
                <a:cs typeface="Times New Roman" panose="02020603050405020304" pitchFamily="18" charset="0"/>
              </a:rPr>
              <a:t>Also, we designed a part to achieve our goal.</a:t>
            </a:r>
            <a:endParaRPr lang="zh-CN" altLang="en-US" sz="2800"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D1B9D898-9DFC-B564-1457-36D139CE8AAF}"/>
              </a:ext>
            </a:extLst>
          </p:cNvPr>
          <p:cNvSpPr txBox="1"/>
          <p:nvPr/>
        </p:nvSpPr>
        <p:spPr>
          <a:xfrm>
            <a:off x="8128585" y="1525069"/>
            <a:ext cx="3452251" cy="2031325"/>
          </a:xfrm>
          <a:prstGeom prst="rect">
            <a:avLst/>
          </a:prstGeom>
          <a:noFill/>
        </p:spPr>
        <p:txBody>
          <a:bodyPr wrap="square">
            <a:spAutoFit/>
          </a:bodyPr>
          <a:lstStyle/>
          <a:p>
            <a:r>
              <a:rPr lang="en-US" altLang="zh-CN" i="0" u="none" strike="noStrike" dirty="0">
                <a:effectLst/>
                <a:latin typeface="Times New Roman" panose="02020603050405020304" pitchFamily="18" charset="0"/>
                <a:cs typeface="Times New Roman" panose="02020603050405020304" pitchFamily="18" charset="0"/>
              </a:rPr>
              <a:t>It should notable that it seems that we have put too much pressure on yeast,.</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Maybe we can utilize the co-culture system, letting </a:t>
            </a:r>
            <a:r>
              <a:rPr lang="en-US" altLang="zh-CN" dirty="0" err="1">
                <a:latin typeface="Times New Roman" panose="02020603050405020304" pitchFamily="18" charset="0"/>
                <a:cs typeface="Times New Roman" panose="02020603050405020304" pitchFamily="18" charset="0"/>
              </a:rPr>
              <a:t>cyano</a:t>
            </a:r>
            <a:r>
              <a:rPr lang="en-US" altLang="zh-CN" dirty="0">
                <a:latin typeface="Times New Roman" panose="02020603050405020304" pitchFamily="18" charset="0"/>
                <a:cs typeface="Times New Roman" panose="02020603050405020304" pitchFamily="18" charset="0"/>
              </a:rPr>
              <a:t> share some burden. </a:t>
            </a:r>
            <a:endParaRPr lang="zh-CN" altLang="en-US" dirty="0">
              <a:latin typeface="Times New Roman" panose="02020603050405020304" pitchFamily="18" charset="0"/>
              <a:cs typeface="Times New Roman" panose="02020603050405020304" pitchFamily="18" charset="0"/>
            </a:endParaRPr>
          </a:p>
        </p:txBody>
      </p:sp>
      <p:pic>
        <p:nvPicPr>
          <p:cNvPr id="83" name="图片 82">
            <a:extLst>
              <a:ext uri="{FF2B5EF4-FFF2-40B4-BE49-F238E27FC236}">
                <a16:creationId xmlns:a16="http://schemas.microsoft.com/office/drawing/2014/main" id="{76DA9215-4804-7806-1774-966B8AC725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1164" y="1525069"/>
            <a:ext cx="7262074" cy="4113593"/>
          </a:xfrm>
          <a:prstGeom prst="rect">
            <a:avLst/>
          </a:prstGeom>
        </p:spPr>
      </p:pic>
      <p:sp>
        <p:nvSpPr>
          <p:cNvPr id="84" name="文本框 83">
            <a:extLst>
              <a:ext uri="{FF2B5EF4-FFF2-40B4-BE49-F238E27FC236}">
                <a16:creationId xmlns:a16="http://schemas.microsoft.com/office/drawing/2014/main" id="{9DD74FC9-EB62-3DD9-E4F8-025D44EC1CB6}"/>
              </a:ext>
            </a:extLst>
          </p:cNvPr>
          <p:cNvSpPr txBox="1"/>
          <p:nvPr/>
        </p:nvSpPr>
        <p:spPr>
          <a:xfrm>
            <a:off x="1829973" y="5671232"/>
            <a:ext cx="4824456" cy="338554"/>
          </a:xfrm>
          <a:prstGeom prst="rect">
            <a:avLst/>
          </a:prstGeom>
          <a:noFill/>
        </p:spPr>
        <p:txBody>
          <a:bodyPr wrap="square" rtlCol="0">
            <a:spAutoFit/>
          </a:bodyPr>
          <a:lstStyle/>
          <a:p>
            <a:r>
              <a:rPr kumimoji="1" lang="en-US" altLang="zh-CN" sz="1600" i="1" dirty="0">
                <a:solidFill>
                  <a:schemeClr val="bg2">
                    <a:lumMod val="75000"/>
                  </a:schemeClr>
                </a:solidFill>
                <a:latin typeface="Times New Roman" panose="02020603050405020304" pitchFamily="18" charset="0"/>
                <a:cs typeface="Times New Roman" panose="02020603050405020304" pitchFamily="18" charset="0"/>
              </a:rPr>
              <a:t>Representation of all the parts we built  for our system</a:t>
            </a:r>
            <a:endParaRPr kumimoji="1" lang="zh-CN" altLang="en-US" sz="1600" i="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9371494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3" descr="微信图片_20240225090606">
            <a:extLst>
              <a:ext uri="{FF2B5EF4-FFF2-40B4-BE49-F238E27FC236}">
                <a16:creationId xmlns:a16="http://schemas.microsoft.com/office/drawing/2014/main" id="{37042B61-E778-B733-6B69-7D94619D7664}"/>
              </a:ext>
            </a:extLst>
          </p:cNvPr>
          <p:cNvPicPr>
            <a:picLocks noChangeAspect="1"/>
          </p:cNvPicPr>
          <p:nvPr/>
        </p:nvPicPr>
        <p:blipFill rotWithShape="1">
          <a:blip r:embed="rId3">
            <a:alphaModFix/>
          </a:blip>
          <a:srcRect t="2415" r="9227" b="24893"/>
          <a:stretch/>
        </p:blipFill>
        <p:spPr>
          <a:xfrm>
            <a:off x="0" y="0"/>
            <a:ext cx="12324209" cy="6859422"/>
          </a:xfrm>
          <a:prstGeom prst="rect">
            <a:avLst/>
          </a:prstGeom>
          <a:effectLst>
            <a:reflection endPos="0" dist="50800" dir="5400000" sy="-100000" algn="bl" rotWithShape="0"/>
          </a:effectLst>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1390" y="-119262"/>
            <a:ext cx="18321807" cy="1048608"/>
          </a:xfrm>
          <a:prstGeom prst="rect">
            <a:avLst/>
          </a:prstGeom>
        </p:spPr>
      </p:pic>
      <p:sp>
        <p:nvSpPr>
          <p:cNvPr id="6" name="文本框 5"/>
          <p:cNvSpPr txBox="1"/>
          <p:nvPr/>
        </p:nvSpPr>
        <p:spPr>
          <a:xfrm>
            <a:off x="611164" y="-76401"/>
            <a:ext cx="5575885" cy="707886"/>
          </a:xfrm>
          <a:prstGeom prst="rect">
            <a:avLst/>
          </a:prstGeom>
          <a:noFill/>
        </p:spPr>
        <p:txBody>
          <a:bodyPr wrap="none" rtlCol="0">
            <a:spAutoFit/>
          </a:bodyPr>
          <a:lstStyle/>
          <a:p>
            <a:r>
              <a:rPr kumimoji="1" lang="en-US" altLang="zh-CN" sz="4000" b="1" dirty="0">
                <a:latin typeface="Times New Roman" panose="02020603050405020304" charset="0"/>
                <a:cs typeface="Times New Roman" panose="02020603050405020304" charset="0"/>
              </a:rPr>
              <a:t>Dry</a:t>
            </a:r>
            <a:r>
              <a:rPr kumimoji="1" lang="zh-CN" altLang="en-US" sz="4000" b="1" dirty="0">
                <a:latin typeface="Times New Roman" panose="02020603050405020304" charset="0"/>
                <a:cs typeface="Times New Roman" panose="02020603050405020304" charset="0"/>
              </a:rPr>
              <a:t> </a:t>
            </a:r>
            <a:r>
              <a:rPr kumimoji="1" lang="en-US" altLang="zh-CN" sz="4000" b="1" dirty="0">
                <a:latin typeface="Times New Roman" panose="02020603050405020304" charset="0"/>
                <a:cs typeface="Times New Roman" panose="02020603050405020304" charset="0"/>
              </a:rPr>
              <a:t>Lab: Fusion Protein</a:t>
            </a:r>
          </a:p>
        </p:txBody>
      </p:sp>
      <p:pic>
        <p:nvPicPr>
          <p:cNvPr id="2" name="图片 1" descr="alpha_fold"/>
          <p:cNvPicPr>
            <a:picLocks noChangeAspect="1"/>
          </p:cNvPicPr>
          <p:nvPr/>
        </p:nvPicPr>
        <p:blipFill>
          <a:blip r:embed="rId5"/>
          <a:stretch>
            <a:fillRect/>
          </a:stretch>
        </p:blipFill>
        <p:spPr>
          <a:xfrm>
            <a:off x="611164" y="1141095"/>
            <a:ext cx="6857706" cy="3853996"/>
          </a:xfrm>
          <a:prstGeom prst="rect">
            <a:avLst/>
          </a:prstGeom>
        </p:spPr>
      </p:pic>
      <p:sp>
        <p:nvSpPr>
          <p:cNvPr id="5" name="文本框 4"/>
          <p:cNvSpPr txBox="1"/>
          <p:nvPr/>
        </p:nvSpPr>
        <p:spPr>
          <a:xfrm>
            <a:off x="7835265" y="1771650"/>
            <a:ext cx="4036695" cy="2584450"/>
          </a:xfrm>
          <a:prstGeom prst="rect">
            <a:avLst/>
          </a:prstGeom>
          <a:noFill/>
        </p:spPr>
        <p:txBody>
          <a:bodyPr wrap="square" rtlCol="0">
            <a:spAutoFit/>
          </a:bodyPr>
          <a:lstStyle/>
          <a:p>
            <a:r>
              <a:rPr lang="zh-CN" altLang="en-US">
                <a:latin typeface="Times New Roman" panose="02020603050405020304" charset="0"/>
                <a:cs typeface="Times New Roman" panose="02020603050405020304" charset="0"/>
              </a:rPr>
              <a:t>AlphaFold2 is an artificial intelligence software developed by DeepMind to predict the 3D structure of proteins.</a:t>
            </a:r>
          </a:p>
          <a:p>
            <a:endParaRPr lang="zh-CN" altLang="en-US">
              <a:latin typeface="Times New Roman" panose="02020603050405020304" charset="0"/>
              <a:cs typeface="Times New Roman" panose="02020603050405020304" charset="0"/>
            </a:endParaRPr>
          </a:p>
          <a:p>
            <a:r>
              <a:rPr lang="zh-CN" altLang="en-US">
                <a:latin typeface="Times New Roman" panose="02020603050405020304" charset="0"/>
                <a:cs typeface="Times New Roman" panose="02020603050405020304" charset="0"/>
              </a:rPr>
              <a:t>AlphaFold2 predicts with high enough accuracy to approximate experimental measurements.In our experiments, we used AlphaFold2 colab to design a fusion protein we needed.</a:t>
            </a:r>
          </a:p>
        </p:txBody>
      </p:sp>
      <p:sp>
        <p:nvSpPr>
          <p:cNvPr id="8" name="文本框 7">
            <a:extLst>
              <a:ext uri="{FF2B5EF4-FFF2-40B4-BE49-F238E27FC236}">
                <a16:creationId xmlns:a16="http://schemas.microsoft.com/office/drawing/2014/main" id="{2531567A-9052-500D-5789-BBA841E118EE}"/>
              </a:ext>
            </a:extLst>
          </p:cNvPr>
          <p:cNvSpPr txBox="1"/>
          <p:nvPr/>
        </p:nvSpPr>
        <p:spPr>
          <a:xfrm>
            <a:off x="2812012" y="5071492"/>
            <a:ext cx="4824456" cy="338554"/>
          </a:xfrm>
          <a:prstGeom prst="rect">
            <a:avLst/>
          </a:prstGeom>
          <a:noFill/>
        </p:spPr>
        <p:txBody>
          <a:bodyPr wrap="square" rtlCol="0">
            <a:spAutoFit/>
          </a:bodyPr>
          <a:lstStyle/>
          <a:p>
            <a:r>
              <a:rPr kumimoji="1" lang="en-US" altLang="zh-CN" sz="1600" i="1" dirty="0">
                <a:solidFill>
                  <a:schemeClr val="bg2">
                    <a:lumMod val="75000"/>
                  </a:schemeClr>
                </a:solidFill>
                <a:latin typeface="Times New Roman" panose="02020603050405020304" pitchFamily="18" charset="0"/>
                <a:cs typeface="Times New Roman" panose="02020603050405020304" pitchFamily="18" charset="0"/>
              </a:rPr>
              <a:t>Home page of </a:t>
            </a:r>
            <a:r>
              <a:rPr kumimoji="1" lang="en-US" altLang="zh-CN" sz="1600" i="1" dirty="0" err="1">
                <a:solidFill>
                  <a:schemeClr val="tx2">
                    <a:lumMod val="60000"/>
                    <a:lumOff val="40000"/>
                  </a:schemeClr>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alphafold</a:t>
            </a:r>
            <a:r>
              <a:rPr kumimoji="1" lang="en-US" altLang="zh-CN" sz="1600" i="1" dirty="0">
                <a:solidFill>
                  <a:schemeClr val="tx2">
                    <a:lumMod val="60000"/>
                    <a:lumOff val="40000"/>
                  </a:schemeClr>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a:t>
            </a:r>
            <a:endParaRPr kumimoji="1" lang="zh-CN" altLang="en-US" sz="1600" i="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内容占位符 3" descr="微信图片_20240225090606">
            <a:extLst>
              <a:ext uri="{FF2B5EF4-FFF2-40B4-BE49-F238E27FC236}">
                <a16:creationId xmlns:a16="http://schemas.microsoft.com/office/drawing/2014/main" id="{DF5289EC-9BD0-915A-4FB9-DE3E2828B8EF}"/>
              </a:ext>
            </a:extLst>
          </p:cNvPr>
          <p:cNvPicPr>
            <a:picLocks noChangeAspect="1"/>
          </p:cNvPicPr>
          <p:nvPr/>
        </p:nvPicPr>
        <p:blipFill rotWithShape="1">
          <a:blip r:embed="rId4">
            <a:alphaModFix/>
          </a:blip>
          <a:srcRect t="2415" r="9227" b="24893"/>
          <a:stretch/>
        </p:blipFill>
        <p:spPr>
          <a:xfrm>
            <a:off x="0" y="0"/>
            <a:ext cx="12324209" cy="6859422"/>
          </a:xfrm>
          <a:prstGeom prst="rect">
            <a:avLst/>
          </a:prstGeom>
          <a:effectLst>
            <a:reflection endPos="0" dist="50800" dir="5400000" sy="-100000" algn="bl" rotWithShape="0"/>
          </a:effectLst>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1390" y="-119262"/>
            <a:ext cx="18321807" cy="1048608"/>
          </a:xfrm>
          <a:prstGeom prst="rect">
            <a:avLst/>
          </a:prstGeom>
        </p:spPr>
      </p:pic>
      <p:sp>
        <p:nvSpPr>
          <p:cNvPr id="6" name="文本框 5"/>
          <p:cNvSpPr txBox="1"/>
          <p:nvPr/>
        </p:nvSpPr>
        <p:spPr>
          <a:xfrm>
            <a:off x="611164" y="-76401"/>
            <a:ext cx="5575885" cy="707886"/>
          </a:xfrm>
          <a:prstGeom prst="rect">
            <a:avLst/>
          </a:prstGeom>
          <a:noFill/>
        </p:spPr>
        <p:txBody>
          <a:bodyPr wrap="none" rtlCol="0">
            <a:spAutoFit/>
          </a:bodyPr>
          <a:lstStyle/>
          <a:p>
            <a:r>
              <a:rPr kumimoji="1" lang="en-US" altLang="zh-CN" sz="4000" b="1" dirty="0">
                <a:latin typeface="Times New Roman" panose="02020603050405020304" charset="0"/>
                <a:cs typeface="Times New Roman" panose="02020603050405020304" charset="0"/>
              </a:rPr>
              <a:t>Dry Lab: Fusion Protein</a:t>
            </a:r>
          </a:p>
        </p:txBody>
      </p:sp>
      <p:pic>
        <p:nvPicPr>
          <p:cNvPr id="2" name="图片 1" descr="Figure 4"/>
          <p:cNvPicPr>
            <a:picLocks noChangeAspect="1"/>
          </p:cNvPicPr>
          <p:nvPr/>
        </p:nvPicPr>
        <p:blipFill>
          <a:blip r:embed="rId6">
            <a:clrChange>
              <a:clrFrom>
                <a:srgbClr val="FFFFFF"/>
              </a:clrFrom>
              <a:clrTo>
                <a:srgbClr val="FFFFFF">
                  <a:alpha val="0"/>
                </a:srgbClr>
              </a:clrTo>
            </a:clrChange>
          </a:blip>
          <a:stretch>
            <a:fillRect/>
          </a:stretch>
        </p:blipFill>
        <p:spPr>
          <a:xfrm>
            <a:off x="872490" y="804545"/>
            <a:ext cx="4447540" cy="3295650"/>
          </a:xfrm>
          <a:prstGeom prst="rect">
            <a:avLst/>
          </a:prstGeom>
        </p:spPr>
      </p:pic>
      <p:pic>
        <p:nvPicPr>
          <p:cNvPr id="5" name="图片 4" descr="Figure 5"/>
          <p:cNvPicPr>
            <a:picLocks noChangeAspect="1"/>
          </p:cNvPicPr>
          <p:nvPr/>
        </p:nvPicPr>
        <p:blipFill>
          <a:blip r:embed="rId7">
            <a:clrChange>
              <a:clrFrom>
                <a:srgbClr val="FFFFFF"/>
              </a:clrFrom>
              <a:clrTo>
                <a:srgbClr val="FFFFFF">
                  <a:alpha val="0"/>
                </a:srgbClr>
              </a:clrTo>
            </a:clrChange>
          </a:blip>
          <a:stretch>
            <a:fillRect/>
          </a:stretch>
        </p:blipFill>
        <p:spPr>
          <a:xfrm>
            <a:off x="6137275" y="804545"/>
            <a:ext cx="4724400" cy="3296285"/>
          </a:xfrm>
          <a:prstGeom prst="rect">
            <a:avLst/>
          </a:prstGeom>
        </p:spPr>
      </p:pic>
      <p:sp>
        <p:nvSpPr>
          <p:cNvPr id="7" name="文本框 6"/>
          <p:cNvSpPr txBox="1"/>
          <p:nvPr/>
        </p:nvSpPr>
        <p:spPr>
          <a:xfrm>
            <a:off x="2508885" y="804545"/>
            <a:ext cx="1273175" cy="521970"/>
          </a:xfrm>
          <a:prstGeom prst="rect">
            <a:avLst/>
          </a:prstGeom>
          <a:noFill/>
        </p:spPr>
        <p:txBody>
          <a:bodyPr wrap="square" rtlCol="0">
            <a:spAutoFit/>
          </a:bodyPr>
          <a:lstStyle/>
          <a:p>
            <a:r>
              <a:rPr lang="en-US" altLang="zh-CN" sz="2800">
                <a:latin typeface="Times New Roman" panose="02020603050405020304" charset="0"/>
                <a:cs typeface="Times New Roman" panose="02020603050405020304" charset="0"/>
              </a:rPr>
              <a:t>TUP1</a:t>
            </a:r>
          </a:p>
        </p:txBody>
      </p:sp>
      <p:sp>
        <p:nvSpPr>
          <p:cNvPr id="8" name="文本框 7"/>
          <p:cNvSpPr txBox="1"/>
          <p:nvPr>
            <p:custDataLst>
              <p:tags r:id="rId2"/>
            </p:custDataLst>
          </p:nvPr>
        </p:nvSpPr>
        <p:spPr>
          <a:xfrm>
            <a:off x="7854315" y="804545"/>
            <a:ext cx="1194435" cy="521970"/>
          </a:xfrm>
          <a:prstGeom prst="rect">
            <a:avLst/>
          </a:prstGeom>
          <a:noFill/>
        </p:spPr>
        <p:txBody>
          <a:bodyPr wrap="square" rtlCol="0">
            <a:spAutoFit/>
          </a:bodyPr>
          <a:lstStyle/>
          <a:p>
            <a:r>
              <a:rPr lang="en-US" altLang="zh-CN" sz="2800">
                <a:latin typeface="Times New Roman" panose="02020603050405020304" charset="0"/>
                <a:cs typeface="Times New Roman" panose="02020603050405020304" charset="0"/>
              </a:rPr>
              <a:t>FHY1</a:t>
            </a:r>
          </a:p>
        </p:txBody>
      </p:sp>
      <p:sp>
        <p:nvSpPr>
          <p:cNvPr id="9" name="文本框 8"/>
          <p:cNvSpPr txBox="1"/>
          <p:nvPr/>
        </p:nvSpPr>
        <p:spPr>
          <a:xfrm>
            <a:off x="1080770" y="4486910"/>
            <a:ext cx="10365740" cy="645160"/>
          </a:xfrm>
          <a:prstGeom prst="rect">
            <a:avLst/>
          </a:prstGeom>
          <a:noFill/>
        </p:spPr>
        <p:txBody>
          <a:bodyPr wrap="square" rtlCol="0">
            <a:spAutoFit/>
          </a:bodyPr>
          <a:lstStyle/>
          <a:p>
            <a:r>
              <a:rPr lang="zh-CN" altLang="en-US">
                <a:latin typeface="Times New Roman" panose="02020603050405020304" charset="0"/>
                <a:cs typeface="Times New Roman" panose="02020603050405020304" charset="0"/>
              </a:rPr>
              <a:t> </a:t>
            </a:r>
            <a:r>
              <a:rPr lang="en-US" altLang="zh-CN">
                <a:latin typeface="Times New Roman" panose="02020603050405020304" charset="0"/>
                <a:cs typeface="Times New Roman" panose="02020603050405020304" charset="0"/>
              </a:rPr>
              <a:t>T</a:t>
            </a:r>
            <a:r>
              <a:rPr lang="zh-CN" altLang="en-US">
                <a:latin typeface="Times New Roman" panose="02020603050405020304" charset="0"/>
                <a:cs typeface="Times New Roman" panose="02020603050405020304" charset="0"/>
              </a:rPr>
              <a:t>hese two</a:t>
            </a:r>
            <a:r>
              <a:rPr lang="en-US" altLang="zh-CN">
                <a:latin typeface="Times New Roman" panose="02020603050405020304" charset="0"/>
                <a:cs typeface="Times New Roman" panose="02020603050405020304" charset="0"/>
              </a:rPr>
              <a:t> </a:t>
            </a:r>
            <a:r>
              <a:rPr lang="zh-CN" altLang="en-US">
                <a:latin typeface="Times New Roman" panose="02020603050405020304" charset="0"/>
                <a:cs typeface="Times New Roman" panose="02020603050405020304" charset="0"/>
              </a:rPr>
              <a:t>proteins should function themselves respectively. Protein TUP1 needs its N-terminal sequences to function</a:t>
            </a:r>
            <a:r>
              <a:rPr lang="en-US" altLang="zh-CN">
                <a:latin typeface="Times New Roman" panose="02020603050405020304" charset="0"/>
                <a:cs typeface="Times New Roman" panose="02020603050405020304" charset="0"/>
              </a:rPr>
              <a:t> </a:t>
            </a:r>
            <a:r>
              <a:rPr lang="zh-CN" altLang="en-US">
                <a:latin typeface="Times New Roman" panose="02020603050405020304" charset="0"/>
                <a:cs typeface="Times New Roman" panose="02020603050405020304" charset="0"/>
              </a:rPr>
              <a:t>normally</a:t>
            </a:r>
          </a:p>
        </p:txBody>
      </p:sp>
      <p:sp>
        <p:nvSpPr>
          <p:cNvPr id="11" name="文本框 10">
            <a:extLst>
              <a:ext uri="{FF2B5EF4-FFF2-40B4-BE49-F238E27FC236}">
                <a16:creationId xmlns:a16="http://schemas.microsoft.com/office/drawing/2014/main" id="{C2C95CE7-A769-46C0-F71E-0CABD772B458}"/>
              </a:ext>
            </a:extLst>
          </p:cNvPr>
          <p:cNvSpPr txBox="1"/>
          <p:nvPr/>
        </p:nvSpPr>
        <p:spPr>
          <a:xfrm>
            <a:off x="1326436" y="4088725"/>
            <a:ext cx="4824456" cy="338554"/>
          </a:xfrm>
          <a:prstGeom prst="rect">
            <a:avLst/>
          </a:prstGeom>
          <a:noFill/>
        </p:spPr>
        <p:txBody>
          <a:bodyPr wrap="square" rtlCol="0">
            <a:spAutoFit/>
          </a:bodyPr>
          <a:lstStyle/>
          <a:p>
            <a:r>
              <a:rPr kumimoji="1" lang="en-US" altLang="zh-CN" sz="1600" i="1" dirty="0">
                <a:solidFill>
                  <a:schemeClr val="bg2">
                    <a:lumMod val="75000"/>
                  </a:schemeClr>
                </a:solidFill>
                <a:latin typeface="Times New Roman" panose="02020603050405020304" pitchFamily="18" charset="0"/>
                <a:cs typeface="Times New Roman" panose="02020603050405020304" pitchFamily="18" charset="0"/>
              </a:rPr>
              <a:t>3D structure of TUP1. By </a:t>
            </a:r>
            <a:r>
              <a:rPr kumimoji="1" lang="en-US" altLang="zh-CN" sz="1600" i="1" dirty="0">
                <a:solidFill>
                  <a:schemeClr val="tx2">
                    <a:lumMod val="60000"/>
                    <a:lumOff val="40000"/>
                  </a:schemeClr>
                </a:solidFill>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VMD</a:t>
            </a:r>
            <a:r>
              <a:rPr kumimoji="1" lang="en-US" altLang="zh-CN" sz="1600" i="1" dirty="0">
                <a:solidFill>
                  <a:schemeClr val="tx2">
                    <a:lumMod val="60000"/>
                    <a:lumOff val="40000"/>
                  </a:schemeClr>
                </a:solidFill>
                <a:latin typeface="Times New Roman" panose="02020603050405020304" pitchFamily="18" charset="0"/>
                <a:cs typeface="Times New Roman" panose="02020603050405020304" pitchFamily="18" charset="0"/>
              </a:rPr>
              <a:t>.</a:t>
            </a:r>
            <a:endParaRPr kumimoji="1" lang="zh-CN" altLang="en-US" sz="1600" i="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5FEA6B3B-C8E1-71D0-F389-103BC2135581}"/>
              </a:ext>
            </a:extLst>
          </p:cNvPr>
          <p:cNvSpPr txBox="1"/>
          <p:nvPr/>
        </p:nvSpPr>
        <p:spPr>
          <a:xfrm>
            <a:off x="7197826" y="4093246"/>
            <a:ext cx="4824456" cy="338554"/>
          </a:xfrm>
          <a:prstGeom prst="rect">
            <a:avLst/>
          </a:prstGeom>
          <a:noFill/>
        </p:spPr>
        <p:txBody>
          <a:bodyPr wrap="square" rtlCol="0">
            <a:spAutoFit/>
          </a:bodyPr>
          <a:lstStyle/>
          <a:p>
            <a:r>
              <a:rPr kumimoji="1" lang="en-US" altLang="zh-CN" sz="1600" i="1" dirty="0">
                <a:solidFill>
                  <a:schemeClr val="bg2">
                    <a:lumMod val="75000"/>
                  </a:schemeClr>
                </a:solidFill>
                <a:latin typeface="Times New Roman" panose="02020603050405020304" pitchFamily="18" charset="0"/>
                <a:cs typeface="Times New Roman" panose="02020603050405020304" pitchFamily="18" charset="0"/>
              </a:rPr>
              <a:t>3D structure of FHY1. By </a:t>
            </a:r>
            <a:r>
              <a:rPr kumimoji="1" lang="en-US" altLang="zh-CN" sz="1600" i="1" dirty="0">
                <a:solidFill>
                  <a:schemeClr val="tx2">
                    <a:lumMod val="60000"/>
                    <a:lumOff val="40000"/>
                  </a:schemeClr>
                </a:solidFill>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VMD</a:t>
            </a:r>
            <a:r>
              <a:rPr kumimoji="1" lang="en-US" altLang="zh-CN" sz="1600" i="1" dirty="0">
                <a:solidFill>
                  <a:schemeClr val="tx2">
                    <a:lumMod val="60000"/>
                    <a:lumOff val="40000"/>
                  </a:schemeClr>
                </a:solidFill>
                <a:latin typeface="Times New Roman" panose="02020603050405020304" pitchFamily="18" charset="0"/>
                <a:cs typeface="Times New Roman" panose="02020603050405020304" pitchFamily="18" charset="0"/>
              </a:rPr>
              <a:t>.</a:t>
            </a:r>
            <a:endParaRPr kumimoji="1" lang="zh-CN" altLang="en-US" sz="1600" i="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3" descr="微信图片_20240225090606">
            <a:extLst>
              <a:ext uri="{FF2B5EF4-FFF2-40B4-BE49-F238E27FC236}">
                <a16:creationId xmlns:a16="http://schemas.microsoft.com/office/drawing/2014/main" id="{F1477B25-DA28-D3C5-B48A-DE7710F10E48}"/>
              </a:ext>
            </a:extLst>
          </p:cNvPr>
          <p:cNvPicPr>
            <a:picLocks noChangeAspect="1"/>
          </p:cNvPicPr>
          <p:nvPr/>
        </p:nvPicPr>
        <p:blipFill rotWithShape="1">
          <a:blip r:embed="rId3">
            <a:alphaModFix/>
          </a:blip>
          <a:srcRect t="2415" r="9227" b="24893"/>
          <a:stretch/>
        </p:blipFill>
        <p:spPr>
          <a:xfrm>
            <a:off x="0" y="0"/>
            <a:ext cx="12324209" cy="6859422"/>
          </a:xfrm>
          <a:prstGeom prst="rect">
            <a:avLst/>
          </a:prstGeom>
          <a:effectLst>
            <a:reflection endPos="0" dist="50800" dir="5400000" sy="-100000" algn="bl" rotWithShape="0"/>
          </a:effectLst>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1390" y="-119262"/>
            <a:ext cx="18321807" cy="1048608"/>
          </a:xfrm>
          <a:prstGeom prst="rect">
            <a:avLst/>
          </a:prstGeom>
        </p:spPr>
      </p:pic>
      <p:sp>
        <p:nvSpPr>
          <p:cNvPr id="6" name="文本框 5"/>
          <p:cNvSpPr txBox="1"/>
          <p:nvPr/>
        </p:nvSpPr>
        <p:spPr>
          <a:xfrm>
            <a:off x="611164" y="-76401"/>
            <a:ext cx="5575885" cy="707886"/>
          </a:xfrm>
          <a:prstGeom prst="rect">
            <a:avLst/>
          </a:prstGeom>
          <a:noFill/>
        </p:spPr>
        <p:txBody>
          <a:bodyPr wrap="none" rtlCol="0">
            <a:spAutoFit/>
          </a:bodyPr>
          <a:lstStyle/>
          <a:p>
            <a:r>
              <a:rPr kumimoji="1" lang="en-US" altLang="zh-CN" sz="4000" b="1" dirty="0">
                <a:latin typeface="Times New Roman" panose="02020603050405020304" charset="0"/>
                <a:cs typeface="Times New Roman" panose="02020603050405020304" charset="0"/>
              </a:rPr>
              <a:t>Dry Lab: Fusion Protein</a:t>
            </a:r>
          </a:p>
        </p:txBody>
      </p:sp>
      <p:pic>
        <p:nvPicPr>
          <p:cNvPr id="2" name="图片 1" descr="Figure 6"/>
          <p:cNvPicPr>
            <a:picLocks noChangeAspect="1"/>
          </p:cNvPicPr>
          <p:nvPr/>
        </p:nvPicPr>
        <p:blipFill>
          <a:blip r:embed="rId5">
            <a:clrChange>
              <a:clrFrom>
                <a:srgbClr val="FFFFFF"/>
              </a:clrFrom>
              <a:clrTo>
                <a:srgbClr val="FFFFFF">
                  <a:alpha val="0"/>
                </a:srgbClr>
              </a:clrTo>
            </a:clrChange>
          </a:blip>
          <a:srcRect l="4367" t="7255" r="7201" b="1036"/>
          <a:stretch>
            <a:fillRect/>
          </a:stretch>
        </p:blipFill>
        <p:spPr>
          <a:xfrm>
            <a:off x="151765" y="1178560"/>
            <a:ext cx="6829425" cy="4382135"/>
          </a:xfrm>
          <a:prstGeom prst="rect">
            <a:avLst/>
          </a:prstGeom>
        </p:spPr>
      </p:pic>
      <p:sp>
        <p:nvSpPr>
          <p:cNvPr id="5" name="文本框 4"/>
          <p:cNvSpPr txBox="1"/>
          <p:nvPr/>
        </p:nvSpPr>
        <p:spPr>
          <a:xfrm>
            <a:off x="7393940" y="1891665"/>
            <a:ext cx="4396740" cy="2306955"/>
          </a:xfrm>
          <a:prstGeom prst="rect">
            <a:avLst/>
          </a:prstGeom>
          <a:noFill/>
        </p:spPr>
        <p:txBody>
          <a:bodyPr wrap="square" rtlCol="0">
            <a:spAutoFit/>
          </a:bodyPr>
          <a:lstStyle/>
          <a:p>
            <a:r>
              <a:rPr lang="zh-CN" altLang="en-US">
                <a:latin typeface="Times New Roman" panose="02020603050405020304" charset="0"/>
                <a:cs typeface="Times New Roman" panose="02020603050405020304" charset="0"/>
              </a:rPr>
              <a:t>When we simply put the sequences together, we found that TUP1 positioned through FHY1. And</a:t>
            </a:r>
            <a:r>
              <a:rPr lang="en-US" altLang="zh-CN">
                <a:latin typeface="Times New Roman" panose="02020603050405020304" charset="0"/>
                <a:cs typeface="Times New Roman" panose="02020603050405020304" charset="0"/>
              </a:rPr>
              <a:t> </a:t>
            </a:r>
            <a:r>
              <a:rPr lang="zh-CN" altLang="en-US">
                <a:latin typeface="Times New Roman" panose="02020603050405020304" charset="0"/>
                <a:cs typeface="Times New Roman" panose="02020603050405020304" charset="0"/>
              </a:rPr>
              <a:t>that was</a:t>
            </a:r>
            <a:r>
              <a:rPr lang="en-US" altLang="zh-CN">
                <a:latin typeface="Times New Roman" panose="02020603050405020304" charset="0"/>
                <a:cs typeface="Times New Roman" panose="02020603050405020304" charset="0"/>
              </a:rPr>
              <a:t>n’</a:t>
            </a:r>
            <a:r>
              <a:rPr lang="zh-CN" altLang="en-US">
                <a:latin typeface="Times New Roman" panose="02020603050405020304" charset="0"/>
                <a:cs typeface="Times New Roman" panose="02020603050405020304" charset="0"/>
              </a:rPr>
              <a:t>t what we need as we proposed that mixing structure of two proteins will cause functional loss. So we</a:t>
            </a:r>
            <a:r>
              <a:rPr lang="en-US" altLang="zh-CN">
                <a:latin typeface="Times New Roman" panose="02020603050405020304" charset="0"/>
                <a:cs typeface="Times New Roman" panose="02020603050405020304" charset="0"/>
              </a:rPr>
              <a:t> </a:t>
            </a:r>
            <a:r>
              <a:rPr lang="zh-CN" altLang="en-US">
                <a:latin typeface="Times New Roman" panose="02020603050405020304" charset="0"/>
                <a:cs typeface="Times New Roman" panose="02020603050405020304" charset="0"/>
              </a:rPr>
              <a:t>decided to choose a proper linker to link two proteins as well as separate them into two clear part in space.</a:t>
            </a:r>
          </a:p>
        </p:txBody>
      </p:sp>
      <p:sp>
        <p:nvSpPr>
          <p:cNvPr id="8" name="文本框 7">
            <a:extLst>
              <a:ext uri="{FF2B5EF4-FFF2-40B4-BE49-F238E27FC236}">
                <a16:creationId xmlns:a16="http://schemas.microsoft.com/office/drawing/2014/main" id="{AE5C9191-DB96-4968-A9BC-464F00730148}"/>
              </a:ext>
            </a:extLst>
          </p:cNvPr>
          <p:cNvSpPr txBox="1"/>
          <p:nvPr/>
        </p:nvSpPr>
        <p:spPr>
          <a:xfrm>
            <a:off x="2416015" y="5298542"/>
            <a:ext cx="4824456" cy="338554"/>
          </a:xfrm>
          <a:prstGeom prst="rect">
            <a:avLst/>
          </a:prstGeom>
          <a:noFill/>
        </p:spPr>
        <p:txBody>
          <a:bodyPr wrap="square" rtlCol="0">
            <a:spAutoFit/>
          </a:bodyPr>
          <a:lstStyle/>
          <a:p>
            <a:r>
              <a:rPr kumimoji="1" lang="en-US" altLang="zh-CN" sz="1600" i="1" dirty="0">
                <a:solidFill>
                  <a:schemeClr val="bg2">
                    <a:lumMod val="75000"/>
                  </a:schemeClr>
                </a:solidFill>
                <a:latin typeface="Times New Roman" panose="02020603050405020304" pitchFamily="18" charset="0"/>
                <a:cs typeface="Times New Roman" panose="02020603050405020304" pitchFamily="18" charset="0"/>
              </a:rPr>
              <a:t>Predicted 3D structure of  FHY1-TUP1. By </a:t>
            </a:r>
            <a:r>
              <a:rPr kumimoji="1" lang="en-US" altLang="zh-CN" sz="1600" i="1" dirty="0">
                <a:solidFill>
                  <a:schemeClr val="tx2">
                    <a:lumMod val="60000"/>
                    <a:lumOff val="40000"/>
                  </a:schemeClr>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VMD</a:t>
            </a:r>
            <a:r>
              <a:rPr kumimoji="1" lang="en-US" altLang="zh-CN" sz="1600" i="1" dirty="0">
                <a:solidFill>
                  <a:schemeClr val="tx2">
                    <a:lumMod val="60000"/>
                    <a:lumOff val="40000"/>
                  </a:schemeClr>
                </a:solidFill>
                <a:latin typeface="Times New Roman" panose="02020603050405020304" pitchFamily="18" charset="0"/>
                <a:cs typeface="Times New Roman" panose="02020603050405020304" pitchFamily="18" charset="0"/>
              </a:rPr>
              <a:t>.</a:t>
            </a:r>
            <a:endParaRPr kumimoji="1" lang="zh-CN" altLang="en-US" sz="1600" i="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3" descr="微信图片_20240225090606">
            <a:extLst>
              <a:ext uri="{FF2B5EF4-FFF2-40B4-BE49-F238E27FC236}">
                <a16:creationId xmlns:a16="http://schemas.microsoft.com/office/drawing/2014/main" id="{66A941DD-6F90-CF3A-78C6-F403EA6D1DA3}"/>
              </a:ext>
            </a:extLst>
          </p:cNvPr>
          <p:cNvPicPr>
            <a:picLocks noChangeAspect="1"/>
          </p:cNvPicPr>
          <p:nvPr/>
        </p:nvPicPr>
        <p:blipFill rotWithShape="1">
          <a:blip r:embed="rId3">
            <a:alphaModFix/>
          </a:blip>
          <a:srcRect t="2415" r="9227" b="24893"/>
          <a:stretch/>
        </p:blipFill>
        <p:spPr>
          <a:xfrm>
            <a:off x="0" y="0"/>
            <a:ext cx="12324209" cy="6859422"/>
          </a:xfrm>
          <a:prstGeom prst="rect">
            <a:avLst/>
          </a:prstGeom>
          <a:effectLst>
            <a:reflection endPos="0" dist="50800" dir="5400000" sy="-100000" algn="bl" rotWithShape="0"/>
          </a:effectLst>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1390" y="-119262"/>
            <a:ext cx="18321807" cy="1048608"/>
          </a:xfrm>
          <a:prstGeom prst="rect">
            <a:avLst/>
          </a:prstGeom>
        </p:spPr>
      </p:pic>
      <p:sp>
        <p:nvSpPr>
          <p:cNvPr id="6" name="文本框 5"/>
          <p:cNvSpPr txBox="1"/>
          <p:nvPr/>
        </p:nvSpPr>
        <p:spPr>
          <a:xfrm>
            <a:off x="611164" y="-76401"/>
            <a:ext cx="5575885" cy="707886"/>
          </a:xfrm>
          <a:prstGeom prst="rect">
            <a:avLst/>
          </a:prstGeom>
          <a:noFill/>
        </p:spPr>
        <p:txBody>
          <a:bodyPr wrap="none" rtlCol="0">
            <a:spAutoFit/>
          </a:bodyPr>
          <a:lstStyle/>
          <a:p>
            <a:r>
              <a:rPr kumimoji="1" lang="en-US" altLang="zh-CN" sz="4000" b="1" dirty="0">
                <a:latin typeface="Times New Roman" panose="02020603050405020304" charset="0"/>
                <a:cs typeface="Times New Roman" panose="02020603050405020304" charset="0"/>
              </a:rPr>
              <a:t>Dry Lab: Fusion Protein</a:t>
            </a:r>
          </a:p>
        </p:txBody>
      </p:sp>
      <p:sp>
        <p:nvSpPr>
          <p:cNvPr id="2" name="文本框 1"/>
          <p:cNvSpPr txBox="1"/>
          <p:nvPr/>
        </p:nvSpPr>
        <p:spPr>
          <a:xfrm>
            <a:off x="6934312" y="1933425"/>
            <a:ext cx="4237990" cy="286232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We used some linkers that were often used in design of a fusion protein. </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We proposed that flexible linker</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wouldn</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t help us divide the proteins into two clear part</a:t>
            </a:r>
            <a:r>
              <a:rPr lang="en-US" altLang="zh-CN" dirty="0">
                <a:latin typeface="Times New Roman" panose="02020603050405020304" pitchFamily="18" charset="0"/>
                <a:cs typeface="Times New Roman" panose="02020603050405020304" pitchFamily="18" charset="0"/>
              </a:rPr>
              <a:t>.</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S</a:t>
            </a:r>
            <a:r>
              <a:rPr lang="zh-CN" altLang="en-US" dirty="0">
                <a:latin typeface="Times New Roman" panose="02020603050405020304" pitchFamily="18" charset="0"/>
                <a:cs typeface="Times New Roman" panose="02020603050405020304" pitchFamily="18" charset="0"/>
              </a:rPr>
              <a:t>o we choose rigid linkers primarily, such as (EAAAK)n,</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PAPAP,</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A(EAAAK)</a:t>
            </a:r>
            <a:r>
              <a:rPr lang="zh-CN" altLang="en-US" baseline="-25000" dirty="0">
                <a:latin typeface="Times New Roman" panose="02020603050405020304" pitchFamily="18" charset="0"/>
                <a:cs typeface="Times New Roman" panose="02020603050405020304" pitchFamily="18" charset="0"/>
              </a:rPr>
              <a:t>4</a:t>
            </a:r>
            <a:r>
              <a:rPr lang="zh-CN" altLang="en-US" dirty="0">
                <a:latin typeface="Times New Roman" panose="02020603050405020304" pitchFamily="18" charset="0"/>
                <a:cs typeface="Times New Roman" panose="02020603050405020304" pitchFamily="18" charset="0"/>
              </a:rPr>
              <a:t>ALEA(EAAAK)</a:t>
            </a:r>
            <a:r>
              <a:rPr lang="zh-CN" altLang="en-US" baseline="-25000" dirty="0">
                <a:latin typeface="Times New Roman" panose="02020603050405020304" pitchFamily="18" charset="0"/>
                <a:cs typeface="Times New Roman" panose="02020603050405020304" pitchFamily="18" charset="0"/>
              </a:rPr>
              <a:t>4</a:t>
            </a:r>
            <a:r>
              <a:rPr lang="zh-CN" altLang="en-US" dirty="0">
                <a:latin typeface="Times New Roman" panose="02020603050405020304" pitchFamily="18" charset="0"/>
                <a:cs typeface="Times New Roman" panose="02020603050405020304" pitchFamily="18" charset="0"/>
              </a:rPr>
              <a:t> A</a:t>
            </a:r>
          </a:p>
        </p:txBody>
      </p:sp>
      <p:pic>
        <p:nvPicPr>
          <p:cNvPr id="5" name="图片 4" descr="微信图片_20240225141511"/>
          <p:cNvPicPr>
            <a:picLocks noChangeAspect="1"/>
          </p:cNvPicPr>
          <p:nvPr/>
        </p:nvPicPr>
        <p:blipFill>
          <a:blip r:embed="rId5"/>
          <a:srcRect l="22905" t="6342" r="5366" b="1979"/>
          <a:stretch>
            <a:fillRect/>
          </a:stretch>
        </p:blipFill>
        <p:spPr>
          <a:xfrm>
            <a:off x="611164" y="1026160"/>
            <a:ext cx="6084276" cy="4676852"/>
          </a:xfrm>
          <a:prstGeom prst="rect">
            <a:avLst/>
          </a:prstGeom>
        </p:spPr>
      </p:pic>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3" descr="微信图片_20240225090606">
            <a:extLst>
              <a:ext uri="{FF2B5EF4-FFF2-40B4-BE49-F238E27FC236}">
                <a16:creationId xmlns:a16="http://schemas.microsoft.com/office/drawing/2014/main" id="{3859CDE9-51B7-A06F-4F55-C485D5B4F27A}"/>
              </a:ext>
            </a:extLst>
          </p:cNvPr>
          <p:cNvPicPr>
            <a:picLocks noChangeAspect="1"/>
          </p:cNvPicPr>
          <p:nvPr/>
        </p:nvPicPr>
        <p:blipFill rotWithShape="1">
          <a:blip r:embed="rId8">
            <a:alphaModFix/>
          </a:blip>
          <a:srcRect t="2415" r="9227" b="24893"/>
          <a:stretch/>
        </p:blipFill>
        <p:spPr>
          <a:xfrm>
            <a:off x="0" y="0"/>
            <a:ext cx="12324209" cy="6859422"/>
          </a:xfrm>
          <a:prstGeom prst="rect">
            <a:avLst/>
          </a:prstGeom>
          <a:effectLst>
            <a:reflection endPos="0" dist="50800" dir="5400000" sy="-100000" algn="bl" rotWithShape="0"/>
          </a:effectLst>
        </p:spPr>
      </p:pic>
      <p:pic>
        <p:nvPicPr>
          <p:cNvPr id="3" name="图片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86046" y="-76401"/>
            <a:ext cx="18321807" cy="1048608"/>
          </a:xfrm>
          <a:prstGeom prst="rect">
            <a:avLst/>
          </a:prstGeom>
        </p:spPr>
      </p:pic>
      <p:sp>
        <p:nvSpPr>
          <p:cNvPr id="6" name="文本框 5"/>
          <p:cNvSpPr txBox="1"/>
          <p:nvPr/>
        </p:nvSpPr>
        <p:spPr>
          <a:xfrm>
            <a:off x="611164" y="-76401"/>
            <a:ext cx="5575885" cy="707886"/>
          </a:xfrm>
          <a:prstGeom prst="rect">
            <a:avLst/>
          </a:prstGeom>
          <a:noFill/>
        </p:spPr>
        <p:txBody>
          <a:bodyPr wrap="none" rtlCol="0">
            <a:spAutoFit/>
          </a:bodyPr>
          <a:lstStyle/>
          <a:p>
            <a:r>
              <a:rPr kumimoji="1" lang="en-US" altLang="zh-CN" sz="4000" b="1" dirty="0">
                <a:latin typeface="Times New Roman" panose="02020603050405020304" charset="0"/>
                <a:cs typeface="Times New Roman" panose="02020603050405020304" charset="0"/>
              </a:rPr>
              <a:t>Dry Lab: Fusion Protein</a:t>
            </a:r>
          </a:p>
        </p:txBody>
      </p:sp>
      <p:grpSp>
        <p:nvGrpSpPr>
          <p:cNvPr id="11" name="组合 10"/>
          <p:cNvGrpSpPr/>
          <p:nvPr/>
        </p:nvGrpSpPr>
        <p:grpSpPr>
          <a:xfrm>
            <a:off x="994691" y="485095"/>
            <a:ext cx="10070407" cy="3860872"/>
            <a:chOff x="0" y="1074"/>
            <a:chExt cx="19106" cy="8061"/>
          </a:xfrm>
        </p:grpSpPr>
        <p:pic>
          <p:nvPicPr>
            <p:cNvPr id="5" name="图片 4" descr="2"/>
            <p:cNvPicPr>
              <a:picLocks noChangeAspect="1"/>
            </p:cNvPicPr>
            <p:nvPr>
              <p:custDataLst>
                <p:tags r:id="rId2"/>
              </p:custDataLst>
            </p:nvPr>
          </p:nvPicPr>
          <p:blipFill>
            <a:blip r:embed="rId10">
              <a:clrChange>
                <a:clrFrom>
                  <a:srgbClr val="FFFFFF"/>
                </a:clrFrom>
                <a:clrTo>
                  <a:srgbClr val="FFFFFF">
                    <a:alpha val="0"/>
                  </a:srgbClr>
                </a:clrTo>
              </a:clrChange>
            </a:blip>
            <a:stretch>
              <a:fillRect/>
            </a:stretch>
          </p:blipFill>
          <p:spPr>
            <a:xfrm>
              <a:off x="1768" y="1074"/>
              <a:ext cx="7763" cy="4225"/>
            </a:xfrm>
            <a:prstGeom prst="rect">
              <a:avLst/>
            </a:prstGeom>
          </p:spPr>
        </p:pic>
        <p:pic>
          <p:nvPicPr>
            <p:cNvPr id="7" name="图片 6" descr="3"/>
            <p:cNvPicPr>
              <a:picLocks noChangeAspect="1"/>
            </p:cNvPicPr>
            <p:nvPr>
              <p:custDataLst>
                <p:tags r:id="rId3"/>
              </p:custDataLst>
            </p:nvPr>
          </p:nvPicPr>
          <p:blipFill>
            <a:blip r:embed="rId11">
              <a:clrChange>
                <a:clrFrom>
                  <a:srgbClr val="FFFFFF"/>
                </a:clrFrom>
                <a:clrTo>
                  <a:srgbClr val="FFFFFF">
                    <a:alpha val="0"/>
                  </a:srgbClr>
                </a:clrTo>
              </a:clrChange>
            </a:blip>
            <a:srcRect l="7032" t="20467" r="9818" b="3050"/>
            <a:stretch>
              <a:fillRect/>
            </a:stretch>
          </p:blipFill>
          <p:spPr>
            <a:xfrm>
              <a:off x="9442" y="1074"/>
              <a:ext cx="8029" cy="4306"/>
            </a:xfrm>
            <a:prstGeom prst="rect">
              <a:avLst/>
            </a:prstGeom>
          </p:spPr>
        </p:pic>
        <p:pic>
          <p:nvPicPr>
            <p:cNvPr id="8" name="图片 7" descr="4"/>
            <p:cNvPicPr>
              <a:picLocks noChangeAspect="1"/>
            </p:cNvPicPr>
            <p:nvPr>
              <p:custDataLst>
                <p:tags r:id="rId4"/>
              </p:custDataLst>
            </p:nvPr>
          </p:nvPicPr>
          <p:blipFill>
            <a:blip r:embed="rId12">
              <a:clrChange>
                <a:clrFrom>
                  <a:srgbClr val="FFFFFF"/>
                </a:clrFrom>
                <a:clrTo>
                  <a:srgbClr val="FFFFFF">
                    <a:alpha val="0"/>
                  </a:srgbClr>
                </a:clrTo>
              </a:clrChange>
            </a:blip>
            <a:srcRect l="6198" t="10664" r="8423" b="4102"/>
            <a:stretch>
              <a:fillRect/>
            </a:stretch>
          </p:blipFill>
          <p:spPr>
            <a:xfrm>
              <a:off x="6226" y="5211"/>
              <a:ext cx="6747" cy="3916"/>
            </a:xfrm>
            <a:prstGeom prst="rect">
              <a:avLst/>
            </a:prstGeom>
          </p:spPr>
        </p:pic>
        <p:pic>
          <p:nvPicPr>
            <p:cNvPr id="9" name="图片 8" descr="5"/>
            <p:cNvPicPr>
              <a:picLocks noChangeAspect="1"/>
            </p:cNvPicPr>
            <p:nvPr>
              <p:custDataLst>
                <p:tags r:id="rId5"/>
              </p:custDataLst>
            </p:nvPr>
          </p:nvPicPr>
          <p:blipFill>
            <a:blip r:embed="rId13">
              <a:clrChange>
                <a:clrFrom>
                  <a:srgbClr val="FFFFFF"/>
                </a:clrFrom>
                <a:clrTo>
                  <a:srgbClr val="FFFFFF">
                    <a:alpha val="0"/>
                  </a:srgbClr>
                </a:clrTo>
              </a:clrChange>
            </a:blip>
            <a:srcRect l="5369" t="20996" r="13902" b="224"/>
            <a:stretch>
              <a:fillRect/>
            </a:stretch>
          </p:blipFill>
          <p:spPr>
            <a:xfrm>
              <a:off x="0" y="5299"/>
              <a:ext cx="6350" cy="3828"/>
            </a:xfrm>
            <a:prstGeom prst="rect">
              <a:avLst/>
            </a:prstGeom>
          </p:spPr>
        </p:pic>
        <p:pic>
          <p:nvPicPr>
            <p:cNvPr id="10" name="图片 9" descr="屏幕截图 2024-02-23 212132"/>
            <p:cNvPicPr>
              <a:picLocks noChangeAspect="1"/>
            </p:cNvPicPr>
            <p:nvPr>
              <p:custDataLst>
                <p:tags r:id="rId6"/>
              </p:custDataLst>
            </p:nvPr>
          </p:nvPicPr>
          <p:blipFill>
            <a:blip r:embed="rId14">
              <a:clrChange>
                <a:clrFrom>
                  <a:srgbClr val="FFFFFF"/>
                </a:clrFrom>
                <a:clrTo>
                  <a:srgbClr val="FFFFFF">
                    <a:alpha val="0"/>
                  </a:srgbClr>
                </a:clrTo>
              </a:clrChange>
            </a:blip>
            <a:srcRect l="8052" t="21384" r="13695" b="8267"/>
            <a:stretch>
              <a:fillRect/>
            </a:stretch>
          </p:blipFill>
          <p:spPr>
            <a:xfrm>
              <a:off x="12878" y="5379"/>
              <a:ext cx="6228" cy="3756"/>
            </a:xfrm>
            <a:prstGeom prst="rect">
              <a:avLst/>
            </a:prstGeom>
          </p:spPr>
        </p:pic>
      </p:grpSp>
      <p:sp>
        <p:nvSpPr>
          <p:cNvPr id="12" name="文本框 11"/>
          <p:cNvSpPr txBox="1"/>
          <p:nvPr/>
        </p:nvSpPr>
        <p:spPr>
          <a:xfrm>
            <a:off x="581089" y="4833858"/>
            <a:ext cx="11162030" cy="1200329"/>
          </a:xfrm>
          <a:prstGeom prst="rect">
            <a:avLst/>
          </a:prstGeom>
          <a:noFill/>
        </p:spPr>
        <p:txBody>
          <a:bodyPr wrap="square" rtlCol="0">
            <a:spAutoFit/>
          </a:bodyPr>
          <a:lstStyle/>
          <a:p>
            <a:r>
              <a:rPr lang="en-US" altLang="zh-CN" dirty="0">
                <a:latin typeface="Times New Roman" panose="02020603050405020304" charset="0"/>
                <a:cs typeface="Times New Roman" panose="02020603050405020304" charset="0"/>
              </a:rPr>
              <a:t>We designed 12 different linkers and expect to find a best one. </a:t>
            </a:r>
          </a:p>
          <a:p>
            <a:r>
              <a:rPr lang="en-US" altLang="zh-CN" dirty="0">
                <a:latin typeface="Times New Roman" panose="02020603050405020304" charset="0"/>
                <a:cs typeface="Times New Roman" panose="02020603050405020304" charset="0"/>
              </a:rPr>
              <a:t>Fortunately, one of our design showed almost complete separation of 5 models AlphaFold2 had displayed .</a:t>
            </a:r>
          </a:p>
          <a:p>
            <a:r>
              <a:rPr lang="en-US" altLang="zh-CN" dirty="0">
                <a:latin typeface="Times New Roman" panose="02020603050405020304" charset="0"/>
                <a:cs typeface="Times New Roman" panose="02020603050405020304" charset="0"/>
              </a:rPr>
              <a:t>It must be noticed that the </a:t>
            </a:r>
            <a:r>
              <a:rPr lang="en-US" altLang="zh-CN" dirty="0" err="1">
                <a:latin typeface="Times New Roman" panose="02020603050405020304" charset="0"/>
                <a:cs typeface="Times New Roman" panose="02020603050405020304" charset="0"/>
              </a:rPr>
              <a:t>pLDDT</a:t>
            </a:r>
            <a:r>
              <a:rPr lang="en-US" altLang="zh-CN" dirty="0">
                <a:latin typeface="Times New Roman" panose="02020603050405020304" charset="0"/>
                <a:cs typeface="Times New Roman" panose="02020603050405020304" charset="0"/>
              </a:rPr>
              <a:t> number of our model were around </a:t>
            </a:r>
            <a:r>
              <a:rPr lang="en-US" altLang="zh-CN" b="1" dirty="0">
                <a:solidFill>
                  <a:srgbClr val="00B050"/>
                </a:solidFill>
                <a:latin typeface="Times New Roman" panose="02020603050405020304" charset="0"/>
                <a:cs typeface="Times New Roman" panose="02020603050405020304" charset="0"/>
              </a:rPr>
              <a:t>59</a:t>
            </a:r>
            <a:r>
              <a:rPr lang="en-US" altLang="zh-CN" dirty="0">
                <a:latin typeface="Times New Roman" panose="02020603050405020304" charset="0"/>
                <a:cs typeface="Times New Roman" panose="02020603050405020304" charset="0"/>
              </a:rPr>
              <a:t>, with our best predicted design had the higher number of </a:t>
            </a:r>
            <a:r>
              <a:rPr lang="en-US" altLang="zh-CN" b="1" dirty="0">
                <a:solidFill>
                  <a:srgbClr val="00B050"/>
                </a:solidFill>
                <a:latin typeface="Times New Roman" panose="02020603050405020304" charset="0"/>
                <a:cs typeface="Times New Roman" panose="02020603050405020304" charset="0"/>
              </a:rPr>
              <a:t>62</a:t>
            </a:r>
            <a:r>
              <a:rPr lang="en-US" altLang="zh-CN" dirty="0">
                <a:latin typeface="Times New Roman" panose="02020603050405020304" charset="0"/>
                <a:cs typeface="Times New Roman" panose="02020603050405020304" charset="0"/>
              </a:rPr>
              <a:t>. </a:t>
            </a:r>
            <a:r>
              <a:rPr lang="en-US" altLang="zh-CN" b="1" dirty="0">
                <a:solidFill>
                  <a:srgbClr val="00B050"/>
                </a:solidFill>
                <a:latin typeface="Times New Roman" panose="02020603050405020304" charset="0"/>
                <a:cs typeface="Times New Roman" panose="02020603050405020304" charset="0"/>
              </a:rPr>
              <a:t>We proposed that the flexibility of FHY1 caused the lower number of </a:t>
            </a:r>
            <a:r>
              <a:rPr lang="en-US" altLang="zh-CN" b="1" dirty="0" err="1">
                <a:solidFill>
                  <a:srgbClr val="00B050"/>
                </a:solidFill>
                <a:latin typeface="Times New Roman" panose="02020603050405020304" charset="0"/>
                <a:cs typeface="Times New Roman" panose="02020603050405020304" charset="0"/>
              </a:rPr>
              <a:t>pLDDT</a:t>
            </a:r>
            <a:r>
              <a:rPr lang="en-US" altLang="zh-CN" b="1" dirty="0">
                <a:solidFill>
                  <a:srgbClr val="00B050"/>
                </a:solidFill>
                <a:latin typeface="Times New Roman" panose="02020603050405020304" charset="0"/>
                <a:cs typeface="Times New Roman" panose="02020603050405020304" charset="0"/>
              </a:rPr>
              <a:t>.</a:t>
            </a:r>
            <a:endParaRPr lang="zh-CN" altLang="en-US" b="1" dirty="0">
              <a:solidFill>
                <a:srgbClr val="00B050"/>
              </a:solidFill>
              <a:latin typeface="Times New Roman" panose="02020603050405020304" charset="0"/>
              <a:cs typeface="Times New Roman" panose="02020603050405020304" charset="0"/>
            </a:endParaRPr>
          </a:p>
        </p:txBody>
      </p:sp>
      <p:sp>
        <p:nvSpPr>
          <p:cNvPr id="14" name="文本框 13">
            <a:extLst>
              <a:ext uri="{FF2B5EF4-FFF2-40B4-BE49-F238E27FC236}">
                <a16:creationId xmlns:a16="http://schemas.microsoft.com/office/drawing/2014/main" id="{846AA642-AAE6-B1B9-6B34-FC6CF128825B}"/>
              </a:ext>
            </a:extLst>
          </p:cNvPr>
          <p:cNvSpPr txBox="1"/>
          <p:nvPr/>
        </p:nvSpPr>
        <p:spPr>
          <a:xfrm>
            <a:off x="3416601" y="4426432"/>
            <a:ext cx="5109576" cy="338554"/>
          </a:xfrm>
          <a:prstGeom prst="rect">
            <a:avLst/>
          </a:prstGeom>
          <a:noFill/>
        </p:spPr>
        <p:txBody>
          <a:bodyPr wrap="square" rtlCol="0">
            <a:spAutoFit/>
          </a:bodyPr>
          <a:lstStyle/>
          <a:p>
            <a:pPr algn="ctr"/>
            <a:r>
              <a:rPr kumimoji="1" lang="en-US" altLang="zh-CN" sz="1600" i="1" dirty="0">
                <a:solidFill>
                  <a:schemeClr val="bg2">
                    <a:lumMod val="75000"/>
                  </a:schemeClr>
                </a:solidFill>
                <a:latin typeface="Times New Roman" panose="02020603050405020304" pitchFamily="18" charset="0"/>
                <a:cs typeface="Times New Roman" panose="02020603050405020304" pitchFamily="18" charset="0"/>
              </a:rPr>
              <a:t>Predicted 3D structure of  FHY1-TUP1</a:t>
            </a:r>
            <a:r>
              <a:rPr kumimoji="1" lang="zh-CN" altLang="en-US" sz="1600" i="1" dirty="0">
                <a:solidFill>
                  <a:schemeClr val="bg2">
                    <a:lumMod val="75000"/>
                  </a:schemeClr>
                </a:solidFill>
                <a:latin typeface="Times New Roman" panose="02020603050405020304" pitchFamily="18" charset="0"/>
                <a:cs typeface="Times New Roman" panose="02020603050405020304" pitchFamily="18" charset="0"/>
              </a:rPr>
              <a:t>（</a:t>
            </a:r>
            <a:r>
              <a:rPr kumimoji="1" lang="en-US" altLang="zh-CN" sz="1600" i="1" dirty="0">
                <a:solidFill>
                  <a:schemeClr val="bg2">
                    <a:lumMod val="75000"/>
                  </a:schemeClr>
                </a:solidFill>
                <a:latin typeface="Times New Roman" panose="02020603050405020304" pitchFamily="18" charset="0"/>
                <a:cs typeface="Times New Roman" panose="02020603050405020304" pitchFamily="18" charset="0"/>
              </a:rPr>
              <a:t>test10). By </a:t>
            </a:r>
            <a:r>
              <a:rPr kumimoji="1" lang="en-US" altLang="zh-CN" sz="1600" i="1" dirty="0">
                <a:solidFill>
                  <a:schemeClr val="tx2">
                    <a:lumMod val="60000"/>
                    <a:lumOff val="40000"/>
                  </a:schemeClr>
                </a:solidFill>
                <a:latin typeface="Times New Roman" panose="02020603050405020304" pitchFamily="18" charset="0"/>
                <a:cs typeface="Times New Roman" panose="02020603050405020304" pitchFamily="18" charset="0"/>
                <a:hlinkClick r:id="rId15">
                  <a:extLst>
                    <a:ext uri="{A12FA001-AC4F-418D-AE19-62706E023703}">
                      <ahyp:hlinkClr xmlns:ahyp="http://schemas.microsoft.com/office/drawing/2018/hyperlinkcolor" val="tx"/>
                    </a:ext>
                  </a:extLst>
                </a:hlinkClick>
              </a:rPr>
              <a:t>VMD</a:t>
            </a:r>
            <a:r>
              <a:rPr kumimoji="1" lang="en-US" altLang="zh-CN" sz="1600" i="1" dirty="0">
                <a:solidFill>
                  <a:schemeClr val="tx2">
                    <a:lumMod val="60000"/>
                    <a:lumOff val="40000"/>
                  </a:schemeClr>
                </a:solidFill>
                <a:latin typeface="Times New Roman" panose="02020603050405020304" pitchFamily="18" charset="0"/>
                <a:cs typeface="Times New Roman" panose="02020603050405020304" pitchFamily="18" charset="0"/>
              </a:rPr>
              <a:t>.</a:t>
            </a:r>
            <a:endParaRPr kumimoji="1" lang="zh-CN" altLang="en-US" sz="1600" i="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内容占位符 3" descr="微信图片_20240225090606">
            <a:extLst>
              <a:ext uri="{FF2B5EF4-FFF2-40B4-BE49-F238E27FC236}">
                <a16:creationId xmlns:a16="http://schemas.microsoft.com/office/drawing/2014/main" id="{BCBCDF01-45DD-A6D7-C8D9-EC1A9E823DCF}"/>
              </a:ext>
            </a:extLst>
          </p:cNvPr>
          <p:cNvPicPr>
            <a:picLocks noChangeAspect="1"/>
          </p:cNvPicPr>
          <p:nvPr/>
        </p:nvPicPr>
        <p:blipFill rotWithShape="1">
          <a:blip r:embed="rId4">
            <a:alphaModFix/>
          </a:blip>
          <a:srcRect t="2415" r="9227" b="24893"/>
          <a:stretch/>
        </p:blipFill>
        <p:spPr>
          <a:xfrm>
            <a:off x="0" y="0"/>
            <a:ext cx="12324209" cy="6859422"/>
          </a:xfrm>
          <a:prstGeom prst="rect">
            <a:avLst/>
          </a:prstGeom>
          <a:effectLst>
            <a:reflection endPos="0" dist="50800" dir="5400000" sy="-100000" algn="bl" rotWithShape="0"/>
          </a:effectLst>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1390" y="-119262"/>
            <a:ext cx="18321807" cy="1048608"/>
          </a:xfrm>
          <a:prstGeom prst="rect">
            <a:avLst/>
          </a:prstGeom>
        </p:spPr>
      </p:pic>
      <p:sp>
        <p:nvSpPr>
          <p:cNvPr id="6" name="文本框 5"/>
          <p:cNvSpPr txBox="1"/>
          <p:nvPr/>
        </p:nvSpPr>
        <p:spPr>
          <a:xfrm>
            <a:off x="611164" y="-67458"/>
            <a:ext cx="8725337" cy="707886"/>
          </a:xfrm>
          <a:prstGeom prst="rect">
            <a:avLst/>
          </a:prstGeom>
          <a:noFill/>
        </p:spPr>
        <p:txBody>
          <a:bodyPr wrap="none" rtlCol="0">
            <a:spAutoFit/>
          </a:bodyPr>
          <a:lstStyle/>
          <a:p>
            <a:pPr algn="l"/>
            <a:r>
              <a:rPr kumimoji="1" lang="en-US" altLang="zh-CN" sz="4000" b="1" dirty="0">
                <a:latin typeface="Times New Roman" panose="02020603050405020304" charset="0"/>
                <a:cs typeface="Times New Roman" panose="02020603050405020304" charset="0"/>
              </a:rPr>
              <a:t>Dry Lab: A Dynamic Coculture Model </a:t>
            </a:r>
            <a:endParaRPr kumimoji="1" lang="zh-CN" altLang="en-US" sz="4000" b="1" dirty="0">
              <a:latin typeface="Times New Roman" panose="02020603050405020304" charset="0"/>
              <a:cs typeface="Times New Roman" panose="02020603050405020304" charset="0"/>
            </a:endParaRPr>
          </a:p>
        </p:txBody>
      </p:sp>
      <p:pic>
        <p:nvPicPr>
          <p:cNvPr id="2" name="图片 1" descr="co_culture_simulation"/>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1164" y="759904"/>
            <a:ext cx="6813149" cy="4100763"/>
          </a:xfrm>
          <a:prstGeom prst="rect">
            <a:avLst/>
          </a:prstGeom>
        </p:spPr>
      </p:pic>
      <p:sp>
        <p:nvSpPr>
          <p:cNvPr id="8" name="文本框 7"/>
          <p:cNvSpPr txBox="1"/>
          <p:nvPr>
            <p:custDataLst>
              <p:tags r:id="rId2"/>
            </p:custDataLst>
          </p:nvPr>
        </p:nvSpPr>
        <p:spPr>
          <a:xfrm>
            <a:off x="7140484" y="1998345"/>
            <a:ext cx="4614545" cy="2862322"/>
          </a:xfrm>
          <a:prstGeom prst="rect">
            <a:avLst/>
          </a:prstGeom>
          <a:noFill/>
        </p:spPr>
        <p:txBody>
          <a:bodyPr wrap="square" rtlCol="0" anchor="t">
            <a:spAutoFit/>
          </a:bodyPr>
          <a:lstStyle/>
          <a:p>
            <a:pPr marL="1200150" lvl="2" indent="-285750">
              <a:buFont typeface="Wingdings" panose="05000000000000000000" pitchFamily="2" charset="2"/>
              <a:buChar char="l"/>
            </a:pPr>
            <a:r>
              <a:rPr lang="zh-CN" altLang="en-US" dirty="0">
                <a:latin typeface="Times New Roman" panose="02020603050405020304" charset="0"/>
                <a:cs typeface="Times New Roman" panose="02020603050405020304" charset="0"/>
              </a:rPr>
              <a:t>ODEs GSMs</a:t>
            </a:r>
          </a:p>
          <a:p>
            <a:pPr marL="1200150" lvl="2" indent="-285750">
              <a:buFont typeface="Wingdings" panose="05000000000000000000" pitchFamily="2" charset="2"/>
              <a:buChar char="l"/>
            </a:pPr>
            <a:r>
              <a:rPr lang="zh-CN" altLang="en-US" dirty="0">
                <a:latin typeface="Times New Roman" panose="02020603050405020304" charset="0"/>
                <a:cs typeface="Times New Roman" panose="02020603050405020304" charset="0"/>
              </a:rPr>
              <a:t> The final model representing a</a:t>
            </a:r>
            <a:r>
              <a:rPr lang="en-US" altLang="zh-CN" dirty="0">
                <a:latin typeface="Times New Roman" panose="02020603050405020304" charset="0"/>
                <a:cs typeface="Times New Roman" panose="02020603050405020304" charset="0"/>
              </a:rPr>
              <a:t> </a:t>
            </a:r>
            <a:r>
              <a:rPr lang="zh-CN" altLang="en-US" dirty="0">
                <a:latin typeface="Times New Roman" panose="02020603050405020304" charset="0"/>
                <a:cs typeface="Times New Roman" panose="02020603050405020304" charset="0"/>
              </a:rPr>
              <a:t>broad range of processes</a:t>
            </a:r>
            <a:r>
              <a:rPr lang="en-US" altLang="zh-CN" dirty="0">
                <a:latin typeface="Times New Roman" panose="02020603050405020304" charset="0"/>
                <a:cs typeface="Times New Roman" panose="02020603050405020304" charset="0"/>
              </a:rPr>
              <a:t>.</a:t>
            </a:r>
            <a:r>
              <a:rPr lang="zh-CN" altLang="en-US" dirty="0">
                <a:latin typeface="Times New Roman" panose="02020603050405020304" charset="0"/>
                <a:cs typeface="Times New Roman" panose="02020603050405020304" charset="0"/>
              </a:rPr>
              <a:t>(growth of each microorganism, metabolite production and utilization etc). </a:t>
            </a:r>
          </a:p>
          <a:p>
            <a:pPr marL="1200150" lvl="2" indent="-285750">
              <a:buFont typeface="Wingdings" panose="05000000000000000000" pitchFamily="2" charset="2"/>
              <a:buChar char="l"/>
            </a:pPr>
            <a:r>
              <a:rPr lang="zh-CN" altLang="en-US" dirty="0">
                <a:latin typeface="Times New Roman" panose="02020603050405020304" charset="0"/>
                <a:cs typeface="Times New Roman" panose="02020603050405020304" charset="0"/>
              </a:rPr>
              <a:t>This model can be written by SBML and </a:t>
            </a:r>
            <a:r>
              <a:rPr lang="en-US" altLang="zh-CN" dirty="0">
                <a:latin typeface="Times New Roman" panose="02020603050405020304" charset="0"/>
                <a:cs typeface="Times New Roman" panose="02020603050405020304" charset="0"/>
              </a:rPr>
              <a:t>realized</a:t>
            </a:r>
            <a:r>
              <a:rPr lang="zh-CN" altLang="en-US" dirty="0">
                <a:latin typeface="Times New Roman" panose="02020603050405020304" charset="0"/>
                <a:cs typeface="Times New Roman" panose="02020603050405020304" charset="0"/>
              </a:rPr>
              <a:t> by cobra in python. </a:t>
            </a:r>
          </a:p>
          <a:p>
            <a:pPr marL="1200150" lvl="2" indent="-285750">
              <a:buFont typeface="Wingdings" panose="05000000000000000000" pitchFamily="2" charset="2"/>
              <a:buChar char="l"/>
            </a:pPr>
            <a:r>
              <a:rPr lang="zh-CN" altLang="en-US" dirty="0">
                <a:latin typeface="Times New Roman" panose="02020603050405020304" charset="0"/>
                <a:cs typeface="Times New Roman" panose="02020603050405020304" charset="0"/>
              </a:rPr>
              <a:t>Our model are based on the model developed by Toulouse INSA-UPS.</a:t>
            </a:r>
          </a:p>
        </p:txBody>
      </p:sp>
      <p:sp>
        <p:nvSpPr>
          <p:cNvPr id="12" name="文本框 11">
            <a:extLst>
              <a:ext uri="{FF2B5EF4-FFF2-40B4-BE49-F238E27FC236}">
                <a16:creationId xmlns:a16="http://schemas.microsoft.com/office/drawing/2014/main" id="{2E82EE03-58A5-D274-7130-71F73E84193B}"/>
              </a:ext>
            </a:extLst>
          </p:cNvPr>
          <p:cNvSpPr txBox="1"/>
          <p:nvPr/>
        </p:nvSpPr>
        <p:spPr>
          <a:xfrm>
            <a:off x="1462950" y="4928125"/>
            <a:ext cx="5109576" cy="338554"/>
          </a:xfrm>
          <a:prstGeom prst="rect">
            <a:avLst/>
          </a:prstGeom>
          <a:noFill/>
        </p:spPr>
        <p:txBody>
          <a:bodyPr wrap="square" rtlCol="0">
            <a:spAutoFit/>
          </a:bodyPr>
          <a:lstStyle/>
          <a:p>
            <a:pPr algn="ctr"/>
            <a:r>
              <a:rPr kumimoji="1" lang="en-US" altLang="zh-CN" sz="1600" i="1" dirty="0">
                <a:solidFill>
                  <a:schemeClr val="bg2">
                    <a:lumMod val="75000"/>
                  </a:schemeClr>
                </a:solidFill>
                <a:latin typeface="Times New Roman" panose="02020603050405020304" pitchFamily="18" charset="0"/>
                <a:cs typeface="Times New Roman" panose="02020603050405020304" pitchFamily="18" charset="0"/>
              </a:rPr>
              <a:t>Representation of our model.</a:t>
            </a:r>
            <a:endParaRPr kumimoji="1" lang="zh-CN" altLang="en-US" sz="1600" i="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3" descr="微信图片_20240225090606">
            <a:extLst>
              <a:ext uri="{FF2B5EF4-FFF2-40B4-BE49-F238E27FC236}">
                <a16:creationId xmlns:a16="http://schemas.microsoft.com/office/drawing/2014/main" id="{BFD9643C-D45C-0982-6601-BB6318E13D00}"/>
              </a:ext>
            </a:extLst>
          </p:cNvPr>
          <p:cNvPicPr>
            <a:picLocks noChangeAspect="1"/>
          </p:cNvPicPr>
          <p:nvPr/>
        </p:nvPicPr>
        <p:blipFill rotWithShape="1">
          <a:blip r:embed="rId3">
            <a:alphaModFix/>
          </a:blip>
          <a:srcRect t="2415" r="9227" b="24893"/>
          <a:stretch/>
        </p:blipFill>
        <p:spPr>
          <a:xfrm>
            <a:off x="0" y="0"/>
            <a:ext cx="12324209" cy="6859422"/>
          </a:xfrm>
          <a:prstGeom prst="rect">
            <a:avLst/>
          </a:prstGeom>
          <a:effectLst>
            <a:reflection endPos="0" dist="50800" dir="5400000" sy="-100000" algn="bl" rotWithShape="0"/>
          </a:effectLst>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1390" y="-119262"/>
            <a:ext cx="18321807" cy="1048608"/>
          </a:xfrm>
          <a:prstGeom prst="rect">
            <a:avLst/>
          </a:prstGeom>
        </p:spPr>
      </p:pic>
      <p:sp>
        <p:nvSpPr>
          <p:cNvPr id="5" name="文本框 4"/>
          <p:cNvSpPr txBox="1"/>
          <p:nvPr/>
        </p:nvSpPr>
        <p:spPr>
          <a:xfrm>
            <a:off x="3179445" y="705485"/>
            <a:ext cx="5535930" cy="521970"/>
          </a:xfrm>
          <a:prstGeom prst="rect">
            <a:avLst/>
          </a:prstGeom>
          <a:noFill/>
        </p:spPr>
        <p:txBody>
          <a:bodyPr wrap="square" rtlCol="0">
            <a:spAutoFit/>
          </a:bodyPr>
          <a:lstStyle/>
          <a:p>
            <a:r>
              <a:rPr lang="zh-CN" altLang="en-US" sz="2800">
                <a:latin typeface="Times New Roman" panose="02020603050405020304" charset="0"/>
                <a:cs typeface="Times New Roman" panose="02020603050405020304" charset="0"/>
              </a:rPr>
              <a:t>Construction of the system of ODEs</a:t>
            </a:r>
          </a:p>
        </p:txBody>
      </p:sp>
      <p:sp>
        <p:nvSpPr>
          <p:cNvPr id="7" name="文本框 6"/>
          <p:cNvSpPr txBox="1"/>
          <p:nvPr/>
        </p:nvSpPr>
        <p:spPr>
          <a:xfrm>
            <a:off x="2114231" y="1279721"/>
            <a:ext cx="7963535" cy="36830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growth,  CO</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 gas transfer, Carbon source uptake, Light, Caffeic acid cycle</a:t>
            </a:r>
          </a:p>
        </p:txBody>
      </p:sp>
      <p:pic>
        <p:nvPicPr>
          <p:cNvPr id="9" name="图片 8">
            <a:extLst>
              <a:ext uri="{FF2B5EF4-FFF2-40B4-BE49-F238E27FC236}">
                <a16:creationId xmlns:a16="http://schemas.microsoft.com/office/drawing/2014/main" id="{5ED759E6-129C-FF72-954B-737942C2B929}"/>
              </a:ext>
            </a:extLst>
          </p:cNvPr>
          <p:cNvPicPr>
            <a:picLocks noChangeAspect="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537541" y="2050898"/>
            <a:ext cx="11116917" cy="3020562"/>
          </a:xfrm>
          <a:prstGeom prst="rect">
            <a:avLst/>
          </a:prstGeom>
        </p:spPr>
      </p:pic>
      <p:sp>
        <p:nvSpPr>
          <p:cNvPr id="12" name="文本框 11">
            <a:extLst>
              <a:ext uri="{FF2B5EF4-FFF2-40B4-BE49-F238E27FC236}">
                <a16:creationId xmlns:a16="http://schemas.microsoft.com/office/drawing/2014/main" id="{C2EA6D98-5923-5332-6E6E-9E954679062F}"/>
              </a:ext>
            </a:extLst>
          </p:cNvPr>
          <p:cNvSpPr txBox="1"/>
          <p:nvPr/>
        </p:nvSpPr>
        <p:spPr>
          <a:xfrm>
            <a:off x="611164" y="-67458"/>
            <a:ext cx="8725337" cy="707886"/>
          </a:xfrm>
          <a:prstGeom prst="rect">
            <a:avLst/>
          </a:prstGeom>
          <a:noFill/>
        </p:spPr>
        <p:txBody>
          <a:bodyPr wrap="none" rtlCol="0">
            <a:spAutoFit/>
          </a:bodyPr>
          <a:lstStyle/>
          <a:p>
            <a:pPr algn="l"/>
            <a:r>
              <a:rPr kumimoji="1" lang="en-US" altLang="zh-CN" sz="4000" b="1" dirty="0">
                <a:latin typeface="Times New Roman" panose="02020603050405020304" charset="0"/>
                <a:cs typeface="Times New Roman" panose="02020603050405020304" charset="0"/>
              </a:rPr>
              <a:t>Dry Lab: A Dynamic Coculture Model </a:t>
            </a:r>
            <a:endParaRPr kumimoji="1" lang="zh-CN" altLang="en-US" sz="4000" b="1" dirty="0">
              <a:latin typeface="Times New Roman" panose="02020603050405020304" charset="0"/>
              <a:cs typeface="Times New Roman" panose="02020603050405020304" charset="0"/>
            </a:endParaRPr>
          </a:p>
        </p:txBody>
      </p:sp>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3" descr="微信图片_20240225090606">
            <a:extLst>
              <a:ext uri="{FF2B5EF4-FFF2-40B4-BE49-F238E27FC236}">
                <a16:creationId xmlns:a16="http://schemas.microsoft.com/office/drawing/2014/main" id="{13CD7AA6-ABE1-A8C1-9D95-D2D0A4D63E01}"/>
              </a:ext>
            </a:extLst>
          </p:cNvPr>
          <p:cNvPicPr>
            <a:picLocks noChangeAspect="1"/>
          </p:cNvPicPr>
          <p:nvPr/>
        </p:nvPicPr>
        <p:blipFill rotWithShape="1">
          <a:blip r:embed="rId3">
            <a:alphaModFix/>
          </a:blip>
          <a:srcRect t="2415" r="9227" b="24893"/>
          <a:stretch/>
        </p:blipFill>
        <p:spPr>
          <a:xfrm>
            <a:off x="0" y="0"/>
            <a:ext cx="12324209" cy="6859422"/>
          </a:xfrm>
          <a:prstGeom prst="rect">
            <a:avLst/>
          </a:prstGeom>
          <a:effectLst>
            <a:reflection endPos="0" dist="50800" dir="5400000" sy="-100000" algn="bl" rotWithShape="0"/>
          </a:effectLst>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1390" y="-119262"/>
            <a:ext cx="18321807" cy="1048608"/>
          </a:xfrm>
          <a:prstGeom prst="rect">
            <a:avLst/>
          </a:prstGeom>
        </p:spPr>
      </p:pic>
      <p:sp>
        <p:nvSpPr>
          <p:cNvPr id="8" name="文本框 7">
            <a:extLst>
              <a:ext uri="{FF2B5EF4-FFF2-40B4-BE49-F238E27FC236}">
                <a16:creationId xmlns:a16="http://schemas.microsoft.com/office/drawing/2014/main" id="{FDD228C1-0A0A-3F12-06E5-057E0B029997}"/>
              </a:ext>
            </a:extLst>
          </p:cNvPr>
          <p:cNvSpPr txBox="1"/>
          <p:nvPr/>
        </p:nvSpPr>
        <p:spPr>
          <a:xfrm>
            <a:off x="8297333" y="-2336800"/>
            <a:ext cx="184731" cy="369332"/>
          </a:xfrm>
          <a:prstGeom prst="rect">
            <a:avLst/>
          </a:prstGeom>
          <a:noFill/>
        </p:spPr>
        <p:txBody>
          <a:bodyPr wrap="none" rtlCol="0">
            <a:spAutoFit/>
          </a:bodyPr>
          <a:lstStyle/>
          <a:p>
            <a:endParaRPr kumimoji="1" lang="zh-CN" altLang="en-US" dirty="0"/>
          </a:p>
        </p:txBody>
      </p:sp>
      <p:pic>
        <p:nvPicPr>
          <p:cNvPr id="11" name="图片 10">
            <a:extLst>
              <a:ext uri="{FF2B5EF4-FFF2-40B4-BE49-F238E27FC236}">
                <a16:creationId xmlns:a16="http://schemas.microsoft.com/office/drawing/2014/main" id="{EED07C19-0B31-30E9-1CD3-728410D3BFF8}"/>
              </a:ext>
            </a:extLst>
          </p:cNvPr>
          <p:cNvPicPr>
            <a:picLocks noChangeAspect="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52237" y="929346"/>
            <a:ext cx="11155315" cy="5115878"/>
          </a:xfrm>
          <a:prstGeom prst="rect">
            <a:avLst/>
          </a:prstGeom>
        </p:spPr>
      </p:pic>
      <p:sp>
        <p:nvSpPr>
          <p:cNvPr id="12" name="文本框 11">
            <a:extLst>
              <a:ext uri="{FF2B5EF4-FFF2-40B4-BE49-F238E27FC236}">
                <a16:creationId xmlns:a16="http://schemas.microsoft.com/office/drawing/2014/main" id="{17597E37-FAAE-72D6-9301-D1FC105344F6}"/>
              </a:ext>
            </a:extLst>
          </p:cNvPr>
          <p:cNvSpPr txBox="1"/>
          <p:nvPr/>
        </p:nvSpPr>
        <p:spPr>
          <a:xfrm>
            <a:off x="611164" y="-67458"/>
            <a:ext cx="8725337" cy="707886"/>
          </a:xfrm>
          <a:prstGeom prst="rect">
            <a:avLst/>
          </a:prstGeom>
          <a:noFill/>
        </p:spPr>
        <p:txBody>
          <a:bodyPr wrap="none" rtlCol="0">
            <a:spAutoFit/>
          </a:bodyPr>
          <a:lstStyle/>
          <a:p>
            <a:pPr algn="l"/>
            <a:r>
              <a:rPr kumimoji="1" lang="en-US" altLang="zh-CN" sz="4000" b="1" dirty="0">
                <a:latin typeface="Times New Roman" panose="02020603050405020304" charset="0"/>
                <a:cs typeface="Times New Roman" panose="02020603050405020304" charset="0"/>
              </a:rPr>
              <a:t>Dry Lab: A Dynamic Coculture Model </a:t>
            </a:r>
            <a:endParaRPr kumimoji="1" lang="zh-CN" altLang="en-US" sz="4000" b="1" dirty="0">
              <a:latin typeface="Times New Roman" panose="02020603050405020304" charset="0"/>
              <a:cs typeface="Times New Roman" panose="02020603050405020304" charset="0"/>
            </a:endParaRP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微信图片_20240225090606">
            <a:extLst>
              <a:ext uri="{FF2B5EF4-FFF2-40B4-BE49-F238E27FC236}">
                <a16:creationId xmlns:a16="http://schemas.microsoft.com/office/drawing/2014/main" id="{76D3C218-3AB2-A09F-C423-1D9D5C51BCB8}"/>
              </a:ext>
            </a:extLst>
          </p:cNvPr>
          <p:cNvPicPr>
            <a:picLocks noChangeAspect="1"/>
          </p:cNvPicPr>
          <p:nvPr/>
        </p:nvPicPr>
        <p:blipFill rotWithShape="1">
          <a:blip r:embed="rId3">
            <a:alphaModFix/>
          </a:blip>
          <a:srcRect t="2415" r="9227" b="24893"/>
          <a:stretch/>
        </p:blipFill>
        <p:spPr>
          <a:xfrm>
            <a:off x="-132209" y="0"/>
            <a:ext cx="12324209" cy="6859422"/>
          </a:xfrm>
          <a:prstGeom prst="rect">
            <a:avLst/>
          </a:prstGeom>
          <a:effectLst>
            <a:reflection endPos="0" dist="50800" dir="5400000" sy="-100000" algn="bl" rotWithShape="0"/>
          </a:effectLst>
        </p:spPr>
      </p:pic>
      <p:pic>
        <p:nvPicPr>
          <p:cNvPr id="3" name="图片 2">
            <a:extLst>
              <a:ext uri="{FF2B5EF4-FFF2-40B4-BE49-F238E27FC236}">
                <a16:creationId xmlns:a16="http://schemas.microsoft.com/office/drawing/2014/main" id="{CC02B919-5051-9558-F6DB-2FDBB2575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1390" y="-119262"/>
            <a:ext cx="18321807" cy="1048608"/>
          </a:xfrm>
          <a:prstGeom prst="rect">
            <a:avLst/>
          </a:prstGeom>
        </p:spPr>
      </p:pic>
      <p:sp>
        <p:nvSpPr>
          <p:cNvPr id="6" name="文本框 5">
            <a:extLst>
              <a:ext uri="{FF2B5EF4-FFF2-40B4-BE49-F238E27FC236}">
                <a16:creationId xmlns:a16="http://schemas.microsoft.com/office/drawing/2014/main" id="{1EF00ABC-262A-9B22-3B32-0B730ABAC682}"/>
              </a:ext>
            </a:extLst>
          </p:cNvPr>
          <p:cNvSpPr txBox="1"/>
          <p:nvPr/>
        </p:nvSpPr>
        <p:spPr>
          <a:xfrm>
            <a:off x="611164" y="-76401"/>
            <a:ext cx="2882840" cy="707886"/>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Background</a:t>
            </a:r>
            <a:endParaRPr kumimoji="1" lang="zh-CN" altLang="en-US" sz="4000" b="1"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85639F59-4C3E-49C8-2CF9-D7B5B63CA47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0620" y="1174253"/>
            <a:ext cx="5641967" cy="3761311"/>
          </a:xfrm>
          <a:prstGeom prst="rect">
            <a:avLst/>
          </a:prstGeom>
          <a:effectLst>
            <a:softEdge rad="38100"/>
          </a:effectLst>
        </p:spPr>
      </p:pic>
      <p:sp>
        <p:nvSpPr>
          <p:cNvPr id="13" name="文本框 12">
            <a:extLst>
              <a:ext uri="{FF2B5EF4-FFF2-40B4-BE49-F238E27FC236}">
                <a16:creationId xmlns:a16="http://schemas.microsoft.com/office/drawing/2014/main" id="{39C88F3E-C6E5-AF7D-1B1F-26AAD4BA7700}"/>
              </a:ext>
            </a:extLst>
          </p:cNvPr>
          <p:cNvSpPr txBox="1"/>
          <p:nvPr/>
        </p:nvSpPr>
        <p:spPr>
          <a:xfrm>
            <a:off x="6508604" y="1756998"/>
            <a:ext cx="5513164" cy="954107"/>
          </a:xfrm>
          <a:prstGeom prst="rect">
            <a:avLst/>
          </a:prstGeom>
          <a:noFill/>
        </p:spPr>
        <p:txBody>
          <a:bodyPr wrap="square">
            <a:spAutoFit/>
          </a:bodyPr>
          <a:lstStyle/>
          <a:p>
            <a:r>
              <a:rPr lang="en-US" altLang="zh-CN" sz="2800" i="0" u="none" strike="noStrike" dirty="0">
                <a:solidFill>
                  <a:srgbClr val="000000"/>
                </a:solidFill>
                <a:effectLst/>
                <a:latin typeface="Times New Roman" panose="02020603050405020304" pitchFamily="18" charset="0"/>
                <a:cs typeface="Times New Roman" panose="02020603050405020304" pitchFamily="18" charset="0"/>
              </a:rPr>
              <a:t>Street light </a:t>
            </a:r>
            <a:r>
              <a:rPr lang="en-US" altLang="zh-CN" sz="2800" dirty="0">
                <a:solidFill>
                  <a:srgbClr val="000000"/>
                </a:solidFill>
                <a:latin typeface="Times New Roman" panose="02020603050405020304" pitchFamily="18" charset="0"/>
                <a:cs typeface="Times New Roman" panose="02020603050405020304" pitchFamily="18" charset="0"/>
              </a:rPr>
              <a:t>c</a:t>
            </a:r>
            <a:r>
              <a:rPr lang="en-US" altLang="zh-CN" sz="2800" i="0" u="none" strike="noStrike" dirty="0">
                <a:solidFill>
                  <a:srgbClr val="000000"/>
                </a:solidFill>
                <a:effectLst/>
                <a:latin typeface="Times New Roman" panose="02020603050405020304" pitchFamily="18" charset="0"/>
                <a:cs typeface="Times New Roman" panose="02020603050405020304" pitchFamily="18" charset="0"/>
              </a:rPr>
              <a:t>ounts for a lot in our </a:t>
            </a:r>
            <a:r>
              <a:rPr lang="en-US" altLang="zh-CN" sz="2800" dirty="0">
                <a:solidFill>
                  <a:srgbClr val="000000"/>
                </a:solidFill>
                <a:latin typeface="Times New Roman" panose="02020603050405020304" pitchFamily="18" charset="0"/>
                <a:cs typeface="Times New Roman" panose="02020603050405020304" pitchFamily="18" charset="0"/>
              </a:rPr>
              <a:t>d</a:t>
            </a:r>
            <a:r>
              <a:rPr lang="en-US" altLang="zh-CN" sz="2800" i="0" u="none" strike="noStrike" dirty="0">
                <a:solidFill>
                  <a:srgbClr val="000000"/>
                </a:solidFill>
                <a:effectLst/>
                <a:latin typeface="Times New Roman" panose="02020603050405020304" pitchFamily="18" charset="0"/>
                <a:cs typeface="Times New Roman" panose="02020603050405020304" pitchFamily="18" charset="0"/>
              </a:rPr>
              <a:t>aily </a:t>
            </a:r>
            <a:r>
              <a:rPr lang="en-US" altLang="zh-CN" sz="2800" dirty="0">
                <a:solidFill>
                  <a:srgbClr val="000000"/>
                </a:solidFill>
                <a:latin typeface="Times New Roman" panose="02020603050405020304" pitchFamily="18" charset="0"/>
                <a:cs typeface="Times New Roman" panose="02020603050405020304" pitchFamily="18" charset="0"/>
              </a:rPr>
              <a:t>l</a:t>
            </a:r>
            <a:r>
              <a:rPr lang="en-US" altLang="zh-CN" sz="2800" i="0" u="none" strike="noStrike" dirty="0">
                <a:solidFill>
                  <a:srgbClr val="000000"/>
                </a:solidFill>
                <a:effectLst/>
                <a:latin typeface="Times New Roman" panose="02020603050405020304" pitchFamily="18" charset="0"/>
                <a:cs typeface="Times New Roman" panose="02020603050405020304" pitchFamily="18" charset="0"/>
              </a:rPr>
              <a:t>ife</a:t>
            </a:r>
            <a:endParaRPr lang="zh-CN" altLang="en-US" sz="2800" dirty="0">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42E3A58D-7B22-0197-C7A5-6587E9824ECC}"/>
              </a:ext>
            </a:extLst>
          </p:cNvPr>
          <p:cNvSpPr txBox="1"/>
          <p:nvPr/>
        </p:nvSpPr>
        <p:spPr>
          <a:xfrm>
            <a:off x="6508604" y="3226359"/>
            <a:ext cx="5513164" cy="646331"/>
          </a:xfrm>
          <a:prstGeom prst="rect">
            <a:avLst/>
          </a:prstGeom>
          <a:noFill/>
        </p:spPr>
        <p:txBody>
          <a:bodyPr wrap="square">
            <a:spAutoFit/>
          </a:bodyPr>
          <a:lstStyle/>
          <a:p>
            <a:r>
              <a:rPr lang="en-US" altLang="zh-CN" b="0" i="1" u="none" strike="noStrike" dirty="0">
                <a:solidFill>
                  <a:srgbClr val="666666"/>
                </a:solidFill>
                <a:effectLst/>
                <a:latin typeface="Poppins" pitchFamily="2" charset="0"/>
              </a:rPr>
              <a:t>"And God said, 'Let there be light,' and there was light." ---- Genesis: Chapter 1</a:t>
            </a:r>
            <a:endParaRPr lang="zh-CN" altLang="en-US" dirty="0"/>
          </a:p>
        </p:txBody>
      </p:sp>
      <p:sp>
        <p:nvSpPr>
          <p:cNvPr id="7" name="文本框 6">
            <a:extLst>
              <a:ext uri="{FF2B5EF4-FFF2-40B4-BE49-F238E27FC236}">
                <a16:creationId xmlns:a16="http://schemas.microsoft.com/office/drawing/2014/main" id="{088A6DB5-51DD-6521-C5CC-A95F50F4481B}"/>
              </a:ext>
            </a:extLst>
          </p:cNvPr>
          <p:cNvSpPr txBox="1"/>
          <p:nvPr/>
        </p:nvSpPr>
        <p:spPr>
          <a:xfrm>
            <a:off x="2292092" y="4935564"/>
            <a:ext cx="1994841" cy="338554"/>
          </a:xfrm>
          <a:prstGeom prst="rect">
            <a:avLst/>
          </a:prstGeom>
          <a:noFill/>
        </p:spPr>
        <p:txBody>
          <a:bodyPr wrap="none" rtlCol="0">
            <a:spAutoFit/>
          </a:bodyPr>
          <a:lstStyle/>
          <a:p>
            <a:r>
              <a:rPr kumimoji="1" lang="en-US" altLang="zh-CN" sz="1600" i="1" dirty="0">
                <a:solidFill>
                  <a:schemeClr val="bg2">
                    <a:lumMod val="75000"/>
                  </a:schemeClr>
                </a:solidFill>
                <a:latin typeface="Times New Roman" panose="02020603050405020304" pitchFamily="18" charset="0"/>
                <a:cs typeface="Times New Roman" panose="02020603050405020304" pitchFamily="18" charset="0"/>
              </a:rPr>
              <a:t>Street light. By </a:t>
            </a:r>
            <a:r>
              <a:rPr kumimoji="1" lang="en-US" altLang="zh-CN" sz="1600" i="1" dirty="0">
                <a:solidFill>
                  <a:schemeClr val="tx2">
                    <a:lumMod val="60000"/>
                    <a:lumOff val="40000"/>
                  </a:schemeClr>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Pexels</a:t>
            </a:r>
            <a:endParaRPr kumimoji="1" lang="zh-CN" altLang="en-US" sz="1600" i="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5872528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内容占位符 3" descr="微信图片_20240225090606">
            <a:extLst>
              <a:ext uri="{FF2B5EF4-FFF2-40B4-BE49-F238E27FC236}">
                <a16:creationId xmlns:a16="http://schemas.microsoft.com/office/drawing/2014/main" id="{8388E63E-92AF-8F5D-7682-C07B5AA548C9}"/>
              </a:ext>
            </a:extLst>
          </p:cNvPr>
          <p:cNvPicPr>
            <a:picLocks noChangeAspect="1"/>
          </p:cNvPicPr>
          <p:nvPr/>
        </p:nvPicPr>
        <p:blipFill rotWithShape="1">
          <a:blip r:embed="rId3">
            <a:alphaModFix/>
          </a:blip>
          <a:srcRect t="2415" r="9227" b="24893"/>
          <a:stretch/>
        </p:blipFill>
        <p:spPr>
          <a:xfrm>
            <a:off x="0" y="0"/>
            <a:ext cx="12324209" cy="6859422"/>
          </a:xfrm>
          <a:prstGeom prst="rect">
            <a:avLst/>
          </a:prstGeom>
          <a:effectLst>
            <a:reflection endPos="0" dist="50800" dir="5400000" sy="-100000" algn="bl" rotWithShape="0"/>
          </a:effectLst>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1390" y="-119262"/>
            <a:ext cx="18321807" cy="1048608"/>
          </a:xfrm>
          <a:prstGeom prst="rect">
            <a:avLst/>
          </a:prstGeom>
        </p:spPr>
      </p:pic>
      <p:pic>
        <p:nvPicPr>
          <p:cNvPr id="10" name="图片 9">
            <a:extLst>
              <a:ext uri="{FF2B5EF4-FFF2-40B4-BE49-F238E27FC236}">
                <a16:creationId xmlns:a16="http://schemas.microsoft.com/office/drawing/2014/main" id="{BC238771-9081-82BD-2CF8-E3B175F64650}"/>
              </a:ext>
            </a:extLst>
          </p:cNvPr>
          <p:cNvPicPr>
            <a:picLocks noChangeAspect="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58822" y="877611"/>
            <a:ext cx="11829589" cy="4419604"/>
          </a:xfrm>
          <a:prstGeom prst="rect">
            <a:avLst/>
          </a:prstGeom>
        </p:spPr>
      </p:pic>
      <p:sp>
        <p:nvSpPr>
          <p:cNvPr id="11" name="文本框 10">
            <a:extLst>
              <a:ext uri="{FF2B5EF4-FFF2-40B4-BE49-F238E27FC236}">
                <a16:creationId xmlns:a16="http://schemas.microsoft.com/office/drawing/2014/main" id="{2F31AB3D-9FF3-1EBE-C61F-45F4026E2414}"/>
              </a:ext>
            </a:extLst>
          </p:cNvPr>
          <p:cNvSpPr txBox="1"/>
          <p:nvPr/>
        </p:nvSpPr>
        <p:spPr>
          <a:xfrm>
            <a:off x="611164" y="-67458"/>
            <a:ext cx="8725337" cy="707886"/>
          </a:xfrm>
          <a:prstGeom prst="rect">
            <a:avLst/>
          </a:prstGeom>
          <a:noFill/>
        </p:spPr>
        <p:txBody>
          <a:bodyPr wrap="none" rtlCol="0">
            <a:spAutoFit/>
          </a:bodyPr>
          <a:lstStyle/>
          <a:p>
            <a:pPr algn="l"/>
            <a:r>
              <a:rPr kumimoji="1" lang="en-US" altLang="zh-CN" sz="4000" b="1" dirty="0">
                <a:latin typeface="Times New Roman" panose="02020603050405020304" charset="0"/>
                <a:cs typeface="Times New Roman" panose="02020603050405020304" charset="0"/>
              </a:rPr>
              <a:t>Dry Lab: A Dynamic Coculture Model </a:t>
            </a:r>
            <a:endParaRPr kumimoji="1" lang="zh-CN" altLang="en-US" sz="4000" b="1" dirty="0">
              <a:latin typeface="Times New Roman" panose="02020603050405020304" charset="0"/>
              <a:cs typeface="Times New Roman" panose="02020603050405020304" charset="0"/>
            </a:endParaRPr>
          </a:p>
        </p:txBody>
      </p:sp>
    </p:spTree>
    <p:custDataLst>
      <p:tags r:id="rId1"/>
    </p:custDataLst>
    <p:extLst>
      <p:ext uri="{BB962C8B-B14F-4D97-AF65-F5344CB8AC3E}">
        <p14:creationId xmlns:p14="http://schemas.microsoft.com/office/powerpoint/2010/main" val="4551468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3" descr="微信图片_20240225090606">
            <a:extLst>
              <a:ext uri="{FF2B5EF4-FFF2-40B4-BE49-F238E27FC236}">
                <a16:creationId xmlns:a16="http://schemas.microsoft.com/office/drawing/2014/main" id="{4A21D0EA-9053-851A-D9A9-45DA9BC772AC}"/>
              </a:ext>
            </a:extLst>
          </p:cNvPr>
          <p:cNvPicPr>
            <a:picLocks noChangeAspect="1"/>
          </p:cNvPicPr>
          <p:nvPr/>
        </p:nvPicPr>
        <p:blipFill rotWithShape="1">
          <a:blip r:embed="rId3">
            <a:alphaModFix/>
          </a:blip>
          <a:srcRect t="2415" r="9227" b="24893"/>
          <a:stretch/>
        </p:blipFill>
        <p:spPr>
          <a:xfrm>
            <a:off x="0" y="0"/>
            <a:ext cx="12324209" cy="6859422"/>
          </a:xfrm>
          <a:prstGeom prst="rect">
            <a:avLst/>
          </a:prstGeom>
          <a:effectLst>
            <a:reflection endPos="0" dist="50800" dir="5400000" sy="-100000" algn="bl" rotWithShape="0"/>
          </a:effectLst>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1390" y="-119262"/>
            <a:ext cx="18321807" cy="1048608"/>
          </a:xfrm>
          <a:prstGeom prst="rect">
            <a:avLst/>
          </a:prstGeom>
        </p:spPr>
      </p:pic>
      <p:pic>
        <p:nvPicPr>
          <p:cNvPr id="10" name="图片 9">
            <a:extLst>
              <a:ext uri="{FF2B5EF4-FFF2-40B4-BE49-F238E27FC236}">
                <a16:creationId xmlns:a16="http://schemas.microsoft.com/office/drawing/2014/main" id="{BC238771-9081-82BD-2CF8-E3B175F64650}"/>
              </a:ext>
            </a:extLst>
          </p:cNvPr>
          <p:cNvPicPr>
            <a:picLocks noChangeAspect="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58822" y="877611"/>
            <a:ext cx="11829589" cy="4419604"/>
          </a:xfrm>
          <a:prstGeom prst="rect">
            <a:avLst/>
          </a:prstGeom>
        </p:spPr>
      </p:pic>
      <p:sp>
        <p:nvSpPr>
          <p:cNvPr id="2" name="文本框 1">
            <a:extLst>
              <a:ext uri="{FF2B5EF4-FFF2-40B4-BE49-F238E27FC236}">
                <a16:creationId xmlns:a16="http://schemas.microsoft.com/office/drawing/2014/main" id="{901D178E-CF49-6412-37FB-ED5F9BA61291}"/>
              </a:ext>
            </a:extLst>
          </p:cNvPr>
          <p:cNvSpPr txBox="1"/>
          <p:nvPr/>
        </p:nvSpPr>
        <p:spPr>
          <a:xfrm>
            <a:off x="611164" y="-67458"/>
            <a:ext cx="8725337" cy="707886"/>
          </a:xfrm>
          <a:prstGeom prst="rect">
            <a:avLst/>
          </a:prstGeom>
          <a:noFill/>
        </p:spPr>
        <p:txBody>
          <a:bodyPr wrap="none" rtlCol="0">
            <a:spAutoFit/>
          </a:bodyPr>
          <a:lstStyle/>
          <a:p>
            <a:pPr algn="l"/>
            <a:r>
              <a:rPr kumimoji="1" lang="en-US" altLang="zh-CN" sz="4000" b="1" dirty="0">
                <a:latin typeface="Times New Roman" panose="02020603050405020304" charset="0"/>
                <a:cs typeface="Times New Roman" panose="02020603050405020304" charset="0"/>
              </a:rPr>
              <a:t>Dry Lab: A Dynamic Coculture Model </a:t>
            </a:r>
            <a:endParaRPr kumimoji="1" lang="zh-CN" altLang="en-US" sz="4000" b="1" dirty="0">
              <a:latin typeface="Times New Roman" panose="02020603050405020304" charset="0"/>
              <a:cs typeface="Times New Roman" panose="02020603050405020304" charset="0"/>
            </a:endParaRPr>
          </a:p>
        </p:txBody>
      </p:sp>
    </p:spTree>
    <p:custDataLst>
      <p:tags r:id="rId1"/>
    </p:custDataLst>
    <p:extLst>
      <p:ext uri="{BB962C8B-B14F-4D97-AF65-F5344CB8AC3E}">
        <p14:creationId xmlns:p14="http://schemas.microsoft.com/office/powerpoint/2010/main" val="34622162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3" descr="微信图片_20240225090606">
            <a:extLst>
              <a:ext uri="{FF2B5EF4-FFF2-40B4-BE49-F238E27FC236}">
                <a16:creationId xmlns:a16="http://schemas.microsoft.com/office/drawing/2014/main" id="{3DDE3BE1-7C21-2552-71D8-0F14B187A5E1}"/>
              </a:ext>
            </a:extLst>
          </p:cNvPr>
          <p:cNvPicPr>
            <a:picLocks noChangeAspect="1"/>
          </p:cNvPicPr>
          <p:nvPr/>
        </p:nvPicPr>
        <p:blipFill rotWithShape="1">
          <a:blip r:embed="rId3">
            <a:alphaModFix/>
          </a:blip>
          <a:srcRect t="2415" r="9227" b="24893"/>
          <a:stretch/>
        </p:blipFill>
        <p:spPr>
          <a:xfrm>
            <a:off x="0" y="0"/>
            <a:ext cx="12324209" cy="6859422"/>
          </a:xfrm>
          <a:prstGeom prst="rect">
            <a:avLst/>
          </a:prstGeom>
          <a:effectLst>
            <a:reflection endPos="0" dist="50800" dir="5400000" sy="-100000" algn="bl" rotWithShape="0"/>
          </a:effectLst>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1390" y="-119262"/>
            <a:ext cx="18321807" cy="1048608"/>
          </a:xfrm>
          <a:prstGeom prst="rect">
            <a:avLst/>
          </a:prstGeom>
        </p:spPr>
      </p:pic>
      <p:pic>
        <p:nvPicPr>
          <p:cNvPr id="5" name="图片 4">
            <a:extLst>
              <a:ext uri="{FF2B5EF4-FFF2-40B4-BE49-F238E27FC236}">
                <a16:creationId xmlns:a16="http://schemas.microsoft.com/office/drawing/2014/main" id="{EE79F90E-6D66-25F4-5BAB-7F55111FCD08}"/>
              </a:ext>
            </a:extLst>
          </p:cNvPr>
          <p:cNvPicPr>
            <a:picLocks noChangeAspect="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115100" y="1985634"/>
            <a:ext cx="11829589" cy="2602952"/>
          </a:xfrm>
          <a:prstGeom prst="rect">
            <a:avLst/>
          </a:prstGeom>
        </p:spPr>
      </p:pic>
      <p:sp>
        <p:nvSpPr>
          <p:cNvPr id="7" name="文本框 6">
            <a:extLst>
              <a:ext uri="{FF2B5EF4-FFF2-40B4-BE49-F238E27FC236}">
                <a16:creationId xmlns:a16="http://schemas.microsoft.com/office/drawing/2014/main" id="{D06BF3D2-7A5D-1575-EBF7-7EB0952B8A8F}"/>
              </a:ext>
            </a:extLst>
          </p:cNvPr>
          <p:cNvSpPr txBox="1"/>
          <p:nvPr/>
        </p:nvSpPr>
        <p:spPr>
          <a:xfrm>
            <a:off x="611164" y="-67458"/>
            <a:ext cx="8725337" cy="707886"/>
          </a:xfrm>
          <a:prstGeom prst="rect">
            <a:avLst/>
          </a:prstGeom>
          <a:noFill/>
        </p:spPr>
        <p:txBody>
          <a:bodyPr wrap="none" rtlCol="0">
            <a:spAutoFit/>
          </a:bodyPr>
          <a:lstStyle/>
          <a:p>
            <a:pPr algn="l"/>
            <a:r>
              <a:rPr kumimoji="1" lang="en-US" altLang="zh-CN" sz="4000" b="1" dirty="0">
                <a:latin typeface="Times New Roman" panose="02020603050405020304" charset="0"/>
                <a:cs typeface="Times New Roman" panose="02020603050405020304" charset="0"/>
              </a:rPr>
              <a:t>Dry Lab: A Dynamic Coculture Model </a:t>
            </a:r>
            <a:endParaRPr kumimoji="1" lang="zh-CN" altLang="en-US" sz="4000" b="1" dirty="0">
              <a:latin typeface="Times New Roman" panose="02020603050405020304" charset="0"/>
              <a:cs typeface="Times New Roman" panose="02020603050405020304" charset="0"/>
            </a:endParaRPr>
          </a:p>
        </p:txBody>
      </p:sp>
    </p:spTree>
    <p:custDataLst>
      <p:tags r:id="rId1"/>
    </p:custDataLst>
    <p:extLst>
      <p:ext uri="{BB962C8B-B14F-4D97-AF65-F5344CB8AC3E}">
        <p14:creationId xmlns:p14="http://schemas.microsoft.com/office/powerpoint/2010/main" val="22462457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3" descr="微信图片_20240225090606">
            <a:extLst>
              <a:ext uri="{FF2B5EF4-FFF2-40B4-BE49-F238E27FC236}">
                <a16:creationId xmlns:a16="http://schemas.microsoft.com/office/drawing/2014/main" id="{0E050C9C-596E-25BB-F5AB-5C89E64D3FBD}"/>
              </a:ext>
            </a:extLst>
          </p:cNvPr>
          <p:cNvPicPr>
            <a:picLocks noChangeAspect="1"/>
          </p:cNvPicPr>
          <p:nvPr/>
        </p:nvPicPr>
        <p:blipFill rotWithShape="1">
          <a:blip r:embed="rId3">
            <a:alphaModFix/>
          </a:blip>
          <a:srcRect t="2415" r="9227" b="24893"/>
          <a:stretch/>
        </p:blipFill>
        <p:spPr>
          <a:xfrm>
            <a:off x="0" y="0"/>
            <a:ext cx="12324209" cy="6859422"/>
          </a:xfrm>
          <a:prstGeom prst="rect">
            <a:avLst/>
          </a:prstGeom>
          <a:effectLst>
            <a:reflection endPos="0" dist="50800" dir="5400000" sy="-100000" algn="bl" rotWithShape="0"/>
          </a:effectLst>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1390" y="-119262"/>
            <a:ext cx="18321807" cy="1048608"/>
          </a:xfrm>
          <a:prstGeom prst="rect">
            <a:avLst/>
          </a:prstGeom>
        </p:spPr>
      </p:pic>
      <p:pic>
        <p:nvPicPr>
          <p:cNvPr id="7" name="图片 6">
            <a:extLst>
              <a:ext uri="{FF2B5EF4-FFF2-40B4-BE49-F238E27FC236}">
                <a16:creationId xmlns:a16="http://schemas.microsoft.com/office/drawing/2014/main" id="{17C15AAC-74A8-5417-BF36-CE62D20027F3}"/>
              </a:ext>
            </a:extLst>
          </p:cNvPr>
          <p:cNvPicPr>
            <a:picLocks noChangeAspect="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224769" y="706755"/>
            <a:ext cx="11742462" cy="5678279"/>
          </a:xfrm>
          <a:prstGeom prst="rect">
            <a:avLst/>
          </a:prstGeom>
        </p:spPr>
      </p:pic>
      <p:sp>
        <p:nvSpPr>
          <p:cNvPr id="8" name="文本框 7">
            <a:extLst>
              <a:ext uri="{FF2B5EF4-FFF2-40B4-BE49-F238E27FC236}">
                <a16:creationId xmlns:a16="http://schemas.microsoft.com/office/drawing/2014/main" id="{3BC6BB83-27FC-343D-1BBB-6F26CED86032}"/>
              </a:ext>
            </a:extLst>
          </p:cNvPr>
          <p:cNvSpPr txBox="1"/>
          <p:nvPr/>
        </p:nvSpPr>
        <p:spPr>
          <a:xfrm>
            <a:off x="611164" y="-67458"/>
            <a:ext cx="8725337" cy="707886"/>
          </a:xfrm>
          <a:prstGeom prst="rect">
            <a:avLst/>
          </a:prstGeom>
          <a:noFill/>
        </p:spPr>
        <p:txBody>
          <a:bodyPr wrap="none" rtlCol="0">
            <a:spAutoFit/>
          </a:bodyPr>
          <a:lstStyle/>
          <a:p>
            <a:pPr algn="l"/>
            <a:r>
              <a:rPr kumimoji="1" lang="en-US" altLang="zh-CN" sz="4000" b="1" dirty="0">
                <a:latin typeface="Times New Roman" panose="02020603050405020304" charset="0"/>
                <a:cs typeface="Times New Roman" panose="02020603050405020304" charset="0"/>
              </a:rPr>
              <a:t>Dry Lab: A Dynamic Coculture Model </a:t>
            </a:r>
            <a:endParaRPr kumimoji="1" lang="zh-CN" altLang="en-US" sz="4000" b="1" dirty="0">
              <a:latin typeface="Times New Roman" panose="02020603050405020304" charset="0"/>
              <a:cs typeface="Times New Roman" panose="02020603050405020304" charset="0"/>
            </a:endParaRPr>
          </a:p>
        </p:txBody>
      </p:sp>
    </p:spTree>
    <p:custDataLst>
      <p:tags r:id="rId1"/>
    </p:custDataLst>
    <p:extLst>
      <p:ext uri="{BB962C8B-B14F-4D97-AF65-F5344CB8AC3E}">
        <p14:creationId xmlns:p14="http://schemas.microsoft.com/office/powerpoint/2010/main" val="26184603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内容占位符 3" descr="微信图片_20240225090606">
            <a:extLst>
              <a:ext uri="{FF2B5EF4-FFF2-40B4-BE49-F238E27FC236}">
                <a16:creationId xmlns:a16="http://schemas.microsoft.com/office/drawing/2014/main" id="{2B3A77E2-691B-3801-3555-4DE1E293263A}"/>
              </a:ext>
            </a:extLst>
          </p:cNvPr>
          <p:cNvPicPr>
            <a:picLocks noChangeAspect="1"/>
          </p:cNvPicPr>
          <p:nvPr/>
        </p:nvPicPr>
        <p:blipFill rotWithShape="1">
          <a:blip r:embed="rId3">
            <a:alphaModFix/>
          </a:blip>
          <a:srcRect t="2415" r="9227" b="24893"/>
          <a:stretch/>
        </p:blipFill>
        <p:spPr>
          <a:xfrm>
            <a:off x="0" y="0"/>
            <a:ext cx="12324209" cy="6859422"/>
          </a:xfrm>
          <a:prstGeom prst="rect">
            <a:avLst/>
          </a:prstGeom>
          <a:effectLst>
            <a:reflection endPos="0" dist="50800" dir="5400000" sy="-100000" algn="bl" rotWithShape="0"/>
          </a:effectLst>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1390" y="-119262"/>
            <a:ext cx="18321807" cy="1048608"/>
          </a:xfrm>
          <a:prstGeom prst="rect">
            <a:avLst/>
          </a:prstGeom>
        </p:spPr>
      </p:pic>
      <p:pic>
        <p:nvPicPr>
          <p:cNvPr id="7" name="图片 6" descr="saved_map"/>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15492" y="578682"/>
            <a:ext cx="2858053" cy="4323080"/>
          </a:xfrm>
          <a:prstGeom prst="rect">
            <a:avLst/>
          </a:prstGeom>
        </p:spPr>
      </p:pic>
      <p:sp>
        <p:nvSpPr>
          <p:cNvPr id="10" name="文本框 9"/>
          <p:cNvSpPr txBox="1"/>
          <p:nvPr/>
        </p:nvSpPr>
        <p:spPr>
          <a:xfrm>
            <a:off x="611164" y="1586060"/>
            <a:ext cx="6769100" cy="2308324"/>
          </a:xfrm>
          <a:prstGeom prst="rect">
            <a:avLst/>
          </a:prstGeom>
          <a:noFill/>
        </p:spPr>
        <p:txBody>
          <a:bodyPr wrap="square" rtlCol="0">
            <a:spAutoFit/>
          </a:bodyPr>
          <a:lstStyle/>
          <a:p>
            <a:r>
              <a:rPr lang="zh-CN" altLang="en-US" dirty="0">
                <a:latin typeface="Times New Roman" panose="02020603050405020304" charset="0"/>
                <a:cs typeface="Times New Roman" panose="02020603050405020304" charset="0"/>
              </a:rPr>
              <a:t>Our model of S.cerevisiae is based on the GSM iMM904 developed by Monica L Mo et al. in 2009 [</a:t>
            </a:r>
            <a:r>
              <a:rPr lang="en-US" altLang="zh-CN" dirty="0">
                <a:latin typeface="Times New Roman" panose="02020603050405020304" charset="0"/>
                <a:cs typeface="Times New Roman" panose="02020603050405020304" charset="0"/>
              </a:rPr>
              <a:t>9</a:t>
            </a:r>
            <a:r>
              <a:rPr lang="zh-CN" altLang="en-US" dirty="0">
                <a:latin typeface="Times New Roman" panose="02020603050405020304" charset="0"/>
                <a:cs typeface="Times New Roman" panose="02020603050405020304" charset="0"/>
              </a:rPr>
              <a:t>]. </a:t>
            </a:r>
            <a:endParaRPr lang="en-US" altLang="zh-CN" dirty="0">
              <a:latin typeface="Times New Roman" panose="02020603050405020304" charset="0"/>
              <a:cs typeface="Times New Roman" panose="02020603050405020304" charset="0"/>
            </a:endParaRPr>
          </a:p>
          <a:p>
            <a:r>
              <a:rPr lang="zh-CN" altLang="en-US" dirty="0">
                <a:latin typeface="Times New Roman" panose="02020603050405020304" charset="0"/>
                <a:cs typeface="Times New Roman" panose="02020603050405020304" charset="0"/>
              </a:rPr>
              <a:t>iMM904 is a basic model in yeast, containing 1226 metabolites and 1577 reactions. And for the S.elongatus, we chose model iJB785 developed by Jared T Broddrick et al. in 2016 [</a:t>
            </a:r>
            <a:r>
              <a:rPr lang="en-US" altLang="zh-CN" dirty="0">
                <a:latin typeface="Times New Roman" panose="02020603050405020304" charset="0"/>
                <a:cs typeface="Times New Roman" panose="02020603050405020304" charset="0"/>
              </a:rPr>
              <a:t>10</a:t>
            </a:r>
            <a:r>
              <a:rPr lang="zh-CN" altLang="en-US" dirty="0">
                <a:latin typeface="Times New Roman" panose="02020603050405020304" charset="0"/>
                <a:cs typeface="Times New Roman" panose="02020603050405020304" charset="0"/>
              </a:rPr>
              <a:t>].</a:t>
            </a:r>
            <a:endParaRPr lang="en-US" altLang="zh-CN" dirty="0">
              <a:latin typeface="Times New Roman" panose="02020603050405020304" charset="0"/>
              <a:cs typeface="Times New Roman" panose="02020603050405020304" charset="0"/>
            </a:endParaRPr>
          </a:p>
          <a:p>
            <a:endParaRPr lang="en-US" altLang="zh-CN" dirty="0">
              <a:latin typeface="Times New Roman" panose="02020603050405020304" charset="0"/>
              <a:cs typeface="Times New Roman" panose="02020603050405020304" charset="0"/>
            </a:endParaRPr>
          </a:p>
          <a:p>
            <a:r>
              <a:rPr lang="zh-CN" altLang="en-US" dirty="0">
                <a:latin typeface="Times New Roman" panose="02020603050405020304" charset="0"/>
                <a:cs typeface="Times New Roman" panose="02020603050405020304" charset="0"/>
              </a:rPr>
              <a:t>This model contains 768 metabolites and 849 reactions.We further added 6 metabolites and 16 reactions to complete the system.</a:t>
            </a:r>
          </a:p>
        </p:txBody>
      </p:sp>
      <p:sp>
        <p:nvSpPr>
          <p:cNvPr id="5" name="文本框 4">
            <a:extLst>
              <a:ext uri="{FF2B5EF4-FFF2-40B4-BE49-F238E27FC236}">
                <a16:creationId xmlns:a16="http://schemas.microsoft.com/office/drawing/2014/main" id="{5D189AB4-5F46-7D08-25CA-CEE9AA7ABF8E}"/>
              </a:ext>
            </a:extLst>
          </p:cNvPr>
          <p:cNvSpPr txBox="1"/>
          <p:nvPr/>
        </p:nvSpPr>
        <p:spPr>
          <a:xfrm>
            <a:off x="611164" y="-67458"/>
            <a:ext cx="8725337" cy="707886"/>
          </a:xfrm>
          <a:prstGeom prst="rect">
            <a:avLst/>
          </a:prstGeom>
          <a:noFill/>
        </p:spPr>
        <p:txBody>
          <a:bodyPr wrap="none" rtlCol="0">
            <a:spAutoFit/>
          </a:bodyPr>
          <a:lstStyle/>
          <a:p>
            <a:pPr algn="l"/>
            <a:r>
              <a:rPr kumimoji="1" lang="en-US" altLang="zh-CN" sz="4000" b="1" dirty="0">
                <a:latin typeface="Times New Roman" panose="02020603050405020304" charset="0"/>
                <a:cs typeface="Times New Roman" panose="02020603050405020304" charset="0"/>
              </a:rPr>
              <a:t>Dry Lab: A Dynamic Coculture Model </a:t>
            </a:r>
            <a:endParaRPr kumimoji="1" lang="zh-CN" altLang="en-US" sz="4000" b="1" dirty="0">
              <a:latin typeface="Times New Roman" panose="02020603050405020304" charset="0"/>
              <a:cs typeface="Times New Roman" panose="02020603050405020304" charset="0"/>
            </a:endParaRPr>
          </a:p>
        </p:txBody>
      </p:sp>
      <p:sp>
        <p:nvSpPr>
          <p:cNvPr id="8" name="文本框 7">
            <a:extLst>
              <a:ext uri="{FF2B5EF4-FFF2-40B4-BE49-F238E27FC236}">
                <a16:creationId xmlns:a16="http://schemas.microsoft.com/office/drawing/2014/main" id="{8DC772FC-4A83-AE7D-607B-17940C79BF81}"/>
              </a:ext>
            </a:extLst>
          </p:cNvPr>
          <p:cNvSpPr txBox="1"/>
          <p:nvPr/>
        </p:nvSpPr>
        <p:spPr>
          <a:xfrm>
            <a:off x="611164" y="816667"/>
            <a:ext cx="13257236" cy="523220"/>
          </a:xfrm>
          <a:prstGeom prst="rect">
            <a:avLst/>
          </a:prstGeom>
          <a:noFill/>
        </p:spPr>
        <p:txBody>
          <a:bodyPr wrap="square">
            <a:spAutoFit/>
          </a:bodyPr>
          <a:lstStyle/>
          <a:p>
            <a:r>
              <a:rPr lang="zh-CN" altLang="en-US" sz="2800" dirty="0">
                <a:latin typeface="Times New Roman" panose="02020603050405020304" charset="0"/>
                <a:cs typeface="Times New Roman" panose="02020603050405020304" charset="0"/>
              </a:rPr>
              <a:t>Genome Scale Models</a:t>
            </a:r>
          </a:p>
        </p:txBody>
      </p:sp>
      <p:sp>
        <p:nvSpPr>
          <p:cNvPr id="12" name="文本框 11">
            <a:extLst>
              <a:ext uri="{FF2B5EF4-FFF2-40B4-BE49-F238E27FC236}">
                <a16:creationId xmlns:a16="http://schemas.microsoft.com/office/drawing/2014/main" id="{095E0473-5043-E350-E32D-7DF0479538AA}"/>
              </a:ext>
            </a:extLst>
          </p:cNvPr>
          <p:cNvSpPr txBox="1"/>
          <p:nvPr/>
        </p:nvSpPr>
        <p:spPr>
          <a:xfrm>
            <a:off x="6378174" y="4901762"/>
            <a:ext cx="5109576" cy="338554"/>
          </a:xfrm>
          <a:prstGeom prst="rect">
            <a:avLst/>
          </a:prstGeom>
          <a:noFill/>
        </p:spPr>
        <p:txBody>
          <a:bodyPr wrap="square" rtlCol="0">
            <a:spAutoFit/>
          </a:bodyPr>
          <a:lstStyle/>
          <a:p>
            <a:pPr algn="ctr"/>
            <a:r>
              <a:rPr kumimoji="1" lang="en-US" altLang="zh-CN" sz="1600" i="1" dirty="0">
                <a:solidFill>
                  <a:schemeClr val="bg2">
                    <a:lumMod val="75000"/>
                  </a:schemeClr>
                </a:solidFill>
                <a:latin typeface="Times New Roman" panose="02020603050405020304" pitchFamily="18" charset="0"/>
                <a:cs typeface="Times New Roman" panose="02020603050405020304" pitchFamily="18" charset="0"/>
              </a:rPr>
              <a:t>Escher map of model iMM904. By </a:t>
            </a:r>
            <a:r>
              <a:rPr kumimoji="1" lang="en-US" altLang="zh-CN" sz="1600" i="1" dirty="0">
                <a:solidFill>
                  <a:schemeClr val="tx2">
                    <a:lumMod val="60000"/>
                    <a:lumOff val="40000"/>
                  </a:schemeClr>
                </a:solidFill>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BIGG.</a:t>
            </a:r>
            <a:endParaRPr kumimoji="1" lang="zh-CN" altLang="en-US" sz="1600" i="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3" descr="微信图片_20240225090606">
            <a:extLst>
              <a:ext uri="{FF2B5EF4-FFF2-40B4-BE49-F238E27FC236}">
                <a16:creationId xmlns:a16="http://schemas.microsoft.com/office/drawing/2014/main" id="{F2FE792E-E943-4F01-7CBB-0523850A870B}"/>
              </a:ext>
            </a:extLst>
          </p:cNvPr>
          <p:cNvPicPr>
            <a:picLocks noChangeAspect="1"/>
          </p:cNvPicPr>
          <p:nvPr/>
        </p:nvPicPr>
        <p:blipFill rotWithShape="1">
          <a:blip r:embed="rId3">
            <a:alphaModFix/>
          </a:blip>
          <a:srcRect t="2415" r="9227" b="24893"/>
          <a:stretch/>
        </p:blipFill>
        <p:spPr>
          <a:xfrm>
            <a:off x="0" y="0"/>
            <a:ext cx="12324209" cy="6859422"/>
          </a:xfrm>
          <a:prstGeom prst="rect">
            <a:avLst/>
          </a:prstGeom>
          <a:effectLst>
            <a:reflection endPos="0" dist="50800" dir="5400000" sy="-100000" algn="bl" rotWithShape="0"/>
          </a:effectLst>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1390" y="-119262"/>
            <a:ext cx="18321807" cy="1048608"/>
          </a:xfrm>
          <a:prstGeom prst="rect">
            <a:avLst/>
          </a:prstGeom>
        </p:spPr>
      </p:pic>
      <p:sp>
        <p:nvSpPr>
          <p:cNvPr id="2" name="文本框 1"/>
          <p:cNvSpPr txBox="1"/>
          <p:nvPr/>
        </p:nvSpPr>
        <p:spPr>
          <a:xfrm>
            <a:off x="611164" y="1505023"/>
            <a:ext cx="5557520" cy="923330"/>
          </a:xfrm>
          <a:prstGeom prst="rect">
            <a:avLst/>
          </a:prstGeom>
          <a:noFill/>
        </p:spPr>
        <p:txBody>
          <a:bodyPr wrap="square" rtlCol="0">
            <a:spAutoFit/>
          </a:bodyPr>
          <a:lstStyle/>
          <a:p>
            <a:r>
              <a:rPr lang="zh-CN" altLang="en-US" dirty="0">
                <a:latin typeface="Times New Roman" panose="02020603050405020304" charset="0"/>
                <a:cs typeface="Times New Roman" panose="02020603050405020304" charset="0"/>
              </a:rPr>
              <a:t>Unfortunately, due to our poor knowledge on SBML and cobrapy package, it seems too difficult for us to rebuild our own model. But there does have something we can do.</a:t>
            </a:r>
          </a:p>
        </p:txBody>
      </p:sp>
      <p:sp>
        <p:nvSpPr>
          <p:cNvPr id="7" name="文本框 6"/>
          <p:cNvSpPr txBox="1"/>
          <p:nvPr/>
        </p:nvSpPr>
        <p:spPr>
          <a:xfrm>
            <a:off x="611164" y="2650416"/>
            <a:ext cx="3228340" cy="521970"/>
          </a:xfrm>
          <a:prstGeom prst="rect">
            <a:avLst/>
          </a:prstGeom>
          <a:noFill/>
        </p:spPr>
        <p:txBody>
          <a:bodyPr wrap="square" rtlCol="0">
            <a:spAutoFit/>
          </a:bodyPr>
          <a:lstStyle/>
          <a:p>
            <a:r>
              <a:rPr lang="zh-CN" altLang="en-US" sz="2800" dirty="0">
                <a:latin typeface="Times New Roman" panose="02020603050405020304" charset="0"/>
                <a:cs typeface="Times New Roman" panose="02020603050405020304" charset="0"/>
              </a:rPr>
              <a:t>Carbon accounting</a:t>
            </a:r>
          </a:p>
        </p:txBody>
      </p:sp>
      <p:sp>
        <p:nvSpPr>
          <p:cNvPr id="8" name="文本框 7"/>
          <p:cNvSpPr txBox="1"/>
          <p:nvPr/>
        </p:nvSpPr>
        <p:spPr>
          <a:xfrm>
            <a:off x="611164" y="3429000"/>
            <a:ext cx="5667248" cy="1477328"/>
          </a:xfrm>
          <a:prstGeom prst="rect">
            <a:avLst/>
          </a:prstGeom>
          <a:noFill/>
        </p:spPr>
        <p:txBody>
          <a:bodyPr wrap="square" rtlCol="0">
            <a:spAutoFit/>
          </a:bodyPr>
          <a:lstStyle/>
          <a:p>
            <a:r>
              <a:rPr lang="zh-CN" altLang="en-US" dirty="0">
                <a:latin typeface="Times New Roman" panose="02020603050405020304" charset="0"/>
                <a:ea typeface="华文宋体" panose="02010600040101010101" charset="-122"/>
                <a:cs typeface="Times New Roman" panose="02020603050405020304" charset="0"/>
              </a:rPr>
              <a:t>Based on the similar module developed by Toulouse INSA-UPS.It is notable that they put this bio-manufacturing system under light all</a:t>
            </a:r>
            <a:r>
              <a:rPr lang="en-US" altLang="zh-CN" dirty="0">
                <a:latin typeface="Times New Roman" panose="02020603050405020304" charset="0"/>
                <a:ea typeface="华文宋体" panose="02010600040101010101" charset="-122"/>
                <a:cs typeface="Times New Roman" panose="02020603050405020304" charset="0"/>
              </a:rPr>
              <a:t> </a:t>
            </a:r>
            <a:r>
              <a:rPr lang="zh-CN" altLang="en-US" dirty="0">
                <a:latin typeface="Times New Roman" panose="02020603050405020304" charset="0"/>
                <a:ea typeface="华文宋体" panose="02010600040101010101" charset="-122"/>
                <a:cs typeface="Times New Roman" panose="02020603050405020304" charset="0"/>
              </a:rPr>
              <a:t>day-long while we utilize this system as street lighting, so the carbon intake should be half. We run the simulation and get the results as followed.</a:t>
            </a:r>
          </a:p>
        </p:txBody>
      </p:sp>
      <p:pic>
        <p:nvPicPr>
          <p:cNvPr id="11" name="图片 10" descr="carbon_accounting"/>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6096000" y="750570"/>
            <a:ext cx="5852795" cy="4389755"/>
          </a:xfrm>
          <a:prstGeom prst="rect">
            <a:avLst/>
          </a:prstGeom>
        </p:spPr>
      </p:pic>
      <p:sp>
        <p:nvSpPr>
          <p:cNvPr id="9" name="文本框 8">
            <a:extLst>
              <a:ext uri="{FF2B5EF4-FFF2-40B4-BE49-F238E27FC236}">
                <a16:creationId xmlns:a16="http://schemas.microsoft.com/office/drawing/2014/main" id="{BA20A78B-4784-E8D2-AD0F-8BE14893D32B}"/>
              </a:ext>
            </a:extLst>
          </p:cNvPr>
          <p:cNvSpPr txBox="1"/>
          <p:nvPr/>
        </p:nvSpPr>
        <p:spPr>
          <a:xfrm>
            <a:off x="611164" y="-67458"/>
            <a:ext cx="8725337" cy="707886"/>
          </a:xfrm>
          <a:prstGeom prst="rect">
            <a:avLst/>
          </a:prstGeom>
          <a:noFill/>
        </p:spPr>
        <p:txBody>
          <a:bodyPr wrap="none" rtlCol="0">
            <a:spAutoFit/>
          </a:bodyPr>
          <a:lstStyle/>
          <a:p>
            <a:pPr algn="l"/>
            <a:r>
              <a:rPr kumimoji="1" lang="en-US" altLang="zh-CN" sz="4000" b="1" dirty="0">
                <a:latin typeface="Times New Roman" panose="02020603050405020304" charset="0"/>
                <a:cs typeface="Times New Roman" panose="02020603050405020304" charset="0"/>
              </a:rPr>
              <a:t>Dry Lab: A Dynamic Coculture Model </a:t>
            </a:r>
            <a:endParaRPr kumimoji="1" lang="zh-CN" altLang="en-US" sz="4000" b="1" dirty="0">
              <a:latin typeface="Times New Roman" panose="02020603050405020304" charset="0"/>
              <a:cs typeface="Times New Roman" panose="02020603050405020304" charset="0"/>
            </a:endParaRPr>
          </a:p>
        </p:txBody>
      </p:sp>
      <p:sp>
        <p:nvSpPr>
          <p:cNvPr id="10" name="文本框 9">
            <a:extLst>
              <a:ext uri="{FF2B5EF4-FFF2-40B4-BE49-F238E27FC236}">
                <a16:creationId xmlns:a16="http://schemas.microsoft.com/office/drawing/2014/main" id="{06603135-65F5-3140-8434-02CA82913D50}"/>
              </a:ext>
            </a:extLst>
          </p:cNvPr>
          <p:cNvSpPr txBox="1"/>
          <p:nvPr/>
        </p:nvSpPr>
        <p:spPr>
          <a:xfrm>
            <a:off x="611164" y="816667"/>
            <a:ext cx="13257236" cy="523220"/>
          </a:xfrm>
          <a:prstGeom prst="rect">
            <a:avLst/>
          </a:prstGeom>
          <a:noFill/>
        </p:spPr>
        <p:txBody>
          <a:bodyPr wrap="square">
            <a:spAutoFit/>
          </a:bodyPr>
          <a:lstStyle/>
          <a:p>
            <a:r>
              <a:rPr lang="en-US" altLang="zh-CN" sz="2800" dirty="0">
                <a:latin typeface="Times New Roman" panose="02020603050405020304" charset="0"/>
                <a:cs typeface="Times New Roman" panose="02020603050405020304" charset="0"/>
              </a:rPr>
              <a:t>Results</a:t>
            </a:r>
          </a:p>
        </p:txBody>
      </p:sp>
      <p:sp>
        <p:nvSpPr>
          <p:cNvPr id="14" name="文本框 13">
            <a:extLst>
              <a:ext uri="{FF2B5EF4-FFF2-40B4-BE49-F238E27FC236}">
                <a16:creationId xmlns:a16="http://schemas.microsoft.com/office/drawing/2014/main" id="{CFBCDF23-AE62-6CFF-93F2-B0C3B3A22FAB}"/>
              </a:ext>
            </a:extLst>
          </p:cNvPr>
          <p:cNvSpPr txBox="1"/>
          <p:nvPr/>
        </p:nvSpPr>
        <p:spPr>
          <a:xfrm>
            <a:off x="6467609" y="5037145"/>
            <a:ext cx="5109576" cy="338554"/>
          </a:xfrm>
          <a:prstGeom prst="rect">
            <a:avLst/>
          </a:prstGeom>
          <a:noFill/>
        </p:spPr>
        <p:txBody>
          <a:bodyPr wrap="square" rtlCol="0">
            <a:spAutoFit/>
          </a:bodyPr>
          <a:lstStyle/>
          <a:p>
            <a:pPr algn="ctr"/>
            <a:r>
              <a:rPr kumimoji="1" lang="en-US" altLang="zh-CN" sz="1600" i="1" dirty="0">
                <a:solidFill>
                  <a:schemeClr val="bg2">
                    <a:lumMod val="75000"/>
                  </a:schemeClr>
                </a:solidFill>
                <a:latin typeface="Times New Roman" panose="02020603050405020304" pitchFamily="18" charset="0"/>
                <a:cs typeface="Times New Roman" panose="02020603050405020304" pitchFamily="18" charset="0"/>
              </a:rPr>
              <a:t>Carbon accounting results.</a:t>
            </a:r>
          </a:p>
        </p:txBody>
      </p:sp>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3" descr="微信图片_20240225090606">
            <a:extLst>
              <a:ext uri="{FF2B5EF4-FFF2-40B4-BE49-F238E27FC236}">
                <a16:creationId xmlns:a16="http://schemas.microsoft.com/office/drawing/2014/main" id="{ECF4B460-F0F4-AB19-BF3E-1C3EC0E9B310}"/>
              </a:ext>
            </a:extLst>
          </p:cNvPr>
          <p:cNvPicPr>
            <a:picLocks noChangeAspect="1"/>
          </p:cNvPicPr>
          <p:nvPr/>
        </p:nvPicPr>
        <p:blipFill rotWithShape="1">
          <a:blip r:embed="rId3">
            <a:alphaModFix/>
          </a:blip>
          <a:srcRect t="2415" r="9227" b="24893"/>
          <a:stretch/>
        </p:blipFill>
        <p:spPr>
          <a:xfrm>
            <a:off x="0" y="0"/>
            <a:ext cx="12324209" cy="6859422"/>
          </a:xfrm>
          <a:prstGeom prst="rect">
            <a:avLst/>
          </a:prstGeom>
          <a:effectLst>
            <a:reflection endPos="0" dist="50800" dir="5400000" sy="-100000" algn="bl" rotWithShape="0"/>
          </a:effectLst>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1390" y="-119262"/>
            <a:ext cx="18321807" cy="1048608"/>
          </a:xfrm>
          <a:prstGeom prst="rect">
            <a:avLst/>
          </a:prstGeom>
        </p:spPr>
      </p:pic>
      <p:sp>
        <p:nvSpPr>
          <p:cNvPr id="2" name="文本框 1"/>
          <p:cNvSpPr txBox="1"/>
          <p:nvPr/>
        </p:nvSpPr>
        <p:spPr>
          <a:xfrm>
            <a:off x="611164" y="1507617"/>
            <a:ext cx="9818563" cy="3980577"/>
          </a:xfrm>
          <a:prstGeom prst="rect">
            <a:avLst/>
          </a:prstGeom>
          <a:noFill/>
        </p:spPr>
        <p:txBody>
          <a:bodyPr wrap="square" rtlCol="0">
            <a:spAutoFit/>
          </a:bodyPr>
          <a:lstStyle/>
          <a:p>
            <a:r>
              <a:rPr lang="zh-CN" altLang="en-US" dirty="0">
                <a:latin typeface="Times New Roman" panose="02020603050405020304" charset="0"/>
                <a:cs typeface="Times New Roman" panose="02020603050405020304" charset="0"/>
              </a:rPr>
              <a:t>The result shows that the co-culture system can release the carbon burden to a certain extent. But completely carbon neutral can be achieved only if cyano get light all day.</a:t>
            </a:r>
          </a:p>
          <a:p>
            <a:r>
              <a:rPr lang="zh-CN" altLang="en-US" dirty="0">
                <a:latin typeface="Times New Roman" panose="02020603050405020304" charset="0"/>
                <a:cs typeface="Times New Roman" panose="02020603050405020304" charset="0"/>
              </a:rPr>
              <a:t>To go further, we will compare CYSL with traditional LED light. Suppose the size of light is</a:t>
            </a:r>
            <a:r>
              <a:rPr lang="en-US" altLang="zh-CN" dirty="0">
                <a:latin typeface="Times New Roman" panose="02020603050405020304" charset="0"/>
                <a:cs typeface="Times New Roman" panose="02020603050405020304" charset="0"/>
              </a:rPr>
              <a:t> 0.3</a:t>
            </a:r>
            <a:r>
              <a:rPr lang="zh-CN" altLang="en-US" dirty="0">
                <a:latin typeface="Times New Roman" panose="02020603050405020304" charset="0"/>
                <a:cs typeface="Times New Roman" panose="02020603050405020304" charset="0"/>
              </a:rPr>
              <a:t>×</a:t>
            </a:r>
            <a:r>
              <a:rPr lang="en-US" altLang="zh-CN" dirty="0">
                <a:latin typeface="Times New Roman" panose="02020603050405020304" charset="0"/>
                <a:cs typeface="Times New Roman" panose="02020603050405020304" charset="0"/>
              </a:rPr>
              <a:t>0.3</a:t>
            </a:r>
            <a:r>
              <a:rPr lang="zh-CN" altLang="en-US" dirty="0">
                <a:latin typeface="Times New Roman" panose="02020603050405020304" charset="0"/>
                <a:cs typeface="Times New Roman" panose="02020603050405020304" charset="0"/>
                <a:sym typeface="+mn-ea"/>
              </a:rPr>
              <a:t>×</a:t>
            </a:r>
            <a:r>
              <a:rPr lang="en-US" altLang="zh-CN" dirty="0">
                <a:latin typeface="Times New Roman" panose="02020603050405020304" charset="0"/>
                <a:cs typeface="Times New Roman" panose="02020603050405020304" charset="0"/>
                <a:sym typeface="+mn-ea"/>
              </a:rPr>
              <a:t>0.1=0.009m</a:t>
            </a:r>
            <a:r>
              <a:rPr lang="en-US" altLang="zh-CN" baseline="30000" dirty="0">
                <a:latin typeface="Times New Roman" panose="02020603050405020304" charset="0"/>
                <a:cs typeface="Times New Roman" panose="02020603050405020304" charset="0"/>
                <a:sym typeface="+mn-ea"/>
              </a:rPr>
              <a:t>3</a:t>
            </a:r>
          </a:p>
          <a:p>
            <a:endParaRPr lang="en-US" altLang="zh-CN" sz="2800" baseline="30000" dirty="0">
              <a:latin typeface="Times New Roman" panose="02020603050405020304" charset="0"/>
              <a:cs typeface="Times New Roman" panose="02020603050405020304" charset="0"/>
              <a:sym typeface="+mn-ea"/>
            </a:endParaRPr>
          </a:p>
          <a:p>
            <a:r>
              <a:rPr lang="en-US" altLang="zh-CN" dirty="0">
                <a:latin typeface="Times New Roman" panose="02020603050405020304" charset="0"/>
                <a:cs typeface="Times New Roman" panose="02020603050405020304" charset="0"/>
                <a:sym typeface="+mn-ea"/>
              </a:rPr>
              <a:t>It can be easily figured out that the carbon cost for CYSL in a day≈0.009</a:t>
            </a:r>
            <a:r>
              <a:rPr lang="zh-CN" altLang="en-US" dirty="0">
                <a:latin typeface="Times New Roman" panose="02020603050405020304" charset="0"/>
                <a:cs typeface="Times New Roman" panose="02020603050405020304" charset="0"/>
                <a:sym typeface="+mn-ea"/>
              </a:rPr>
              <a:t>×</a:t>
            </a:r>
            <a:r>
              <a:rPr lang="en-US" altLang="zh-CN" dirty="0">
                <a:latin typeface="Times New Roman" panose="02020603050405020304" charset="0"/>
                <a:cs typeface="Times New Roman" panose="02020603050405020304" charset="0"/>
                <a:sym typeface="+mn-ea"/>
              </a:rPr>
              <a:t> (0.2-0.1)</a:t>
            </a:r>
            <a:r>
              <a:rPr lang="zh-CN" altLang="en-US" dirty="0">
                <a:latin typeface="Times New Roman" panose="02020603050405020304" charset="0"/>
                <a:cs typeface="Times New Roman" panose="02020603050405020304" charset="0"/>
                <a:sym typeface="+mn-ea"/>
              </a:rPr>
              <a:t>×</a:t>
            </a:r>
            <a:r>
              <a:rPr lang="en-US" altLang="zh-CN" dirty="0">
                <a:latin typeface="Times New Roman" panose="02020603050405020304" charset="0"/>
                <a:cs typeface="Times New Roman" panose="02020603050405020304" charset="0"/>
                <a:sym typeface="+mn-ea"/>
              </a:rPr>
              <a:t>10</a:t>
            </a:r>
            <a:r>
              <a:rPr lang="en-US" altLang="zh-CN" baseline="30000" dirty="0">
                <a:latin typeface="Times New Roman" panose="02020603050405020304" charset="0"/>
                <a:cs typeface="Times New Roman" panose="02020603050405020304" charset="0"/>
                <a:sym typeface="+mn-ea"/>
              </a:rPr>
              <a:t>6</a:t>
            </a:r>
            <a:r>
              <a:rPr lang="zh-CN" altLang="en-US" dirty="0">
                <a:latin typeface="Times New Roman" panose="02020603050405020304" charset="0"/>
                <a:cs typeface="Times New Roman" panose="02020603050405020304" charset="0"/>
                <a:sym typeface="+mn-ea"/>
              </a:rPr>
              <a:t>×</a:t>
            </a:r>
            <a:r>
              <a:rPr lang="en-US" altLang="zh-CN" dirty="0">
                <a:latin typeface="Times New Roman" panose="02020603050405020304" charset="0"/>
                <a:cs typeface="Times New Roman" panose="02020603050405020304" charset="0"/>
                <a:sym typeface="+mn-ea"/>
              </a:rPr>
              <a:t>0.044=</a:t>
            </a:r>
            <a:r>
              <a:rPr lang="en-US" altLang="zh-CN" b="1" dirty="0">
                <a:solidFill>
                  <a:srgbClr val="00B050"/>
                </a:solidFill>
                <a:latin typeface="Times New Roman" panose="02020603050405020304" charset="0"/>
                <a:cs typeface="Times New Roman" panose="02020603050405020304" charset="0"/>
                <a:sym typeface="+mn-ea"/>
              </a:rPr>
              <a:t>39.6kg.</a:t>
            </a:r>
          </a:p>
          <a:p>
            <a:endParaRPr lang="en-US" altLang="zh-CN" dirty="0">
              <a:latin typeface="Times New Roman" panose="02020603050405020304" charset="0"/>
              <a:cs typeface="Times New Roman" panose="02020603050405020304" charset="0"/>
              <a:sym typeface="+mn-ea"/>
            </a:endParaRPr>
          </a:p>
          <a:p>
            <a:r>
              <a:rPr lang="en-US" altLang="zh-CN" dirty="0">
                <a:latin typeface="Times New Roman" panose="02020603050405020304" charset="0"/>
                <a:cs typeface="Times New Roman" panose="02020603050405020304" charset="0"/>
                <a:sym typeface="+mn-ea"/>
              </a:rPr>
              <a:t>Suppose the  average power of traditional street lighting is 150w for 10h, and one kilowatt hour require 1.5kg CO</a:t>
            </a:r>
            <a:r>
              <a:rPr lang="en-US" altLang="zh-CN" baseline="-25000" dirty="0">
                <a:latin typeface="Times New Roman" panose="02020603050405020304" charset="0"/>
                <a:cs typeface="Times New Roman" panose="02020603050405020304" charset="0"/>
                <a:sym typeface="+mn-ea"/>
              </a:rPr>
              <a:t>2 </a:t>
            </a:r>
            <a:r>
              <a:rPr lang="en-US" altLang="zh-CN" dirty="0">
                <a:latin typeface="Times New Roman" panose="02020603050405020304" charset="0"/>
                <a:cs typeface="Times New Roman" panose="02020603050405020304" charset="0"/>
                <a:sym typeface="+mn-ea"/>
              </a:rPr>
              <a:t>. So the carbon cost of traditional street lighting in a day is </a:t>
            </a:r>
            <a:r>
              <a:rPr lang="en-US" altLang="zh-CN" b="1" dirty="0">
                <a:solidFill>
                  <a:srgbClr val="00B050"/>
                </a:solidFill>
                <a:latin typeface="Times New Roman" panose="02020603050405020304" charset="0"/>
                <a:cs typeface="Times New Roman" panose="02020603050405020304" charset="0"/>
                <a:sym typeface="+mn-ea"/>
              </a:rPr>
              <a:t>2.25kg.</a:t>
            </a:r>
          </a:p>
          <a:p>
            <a:endParaRPr lang="en-US" altLang="zh-CN" dirty="0">
              <a:latin typeface="Times New Roman" panose="02020603050405020304" charset="0"/>
              <a:cs typeface="Times New Roman" panose="02020603050405020304" charset="0"/>
              <a:sym typeface="+mn-ea"/>
            </a:endParaRPr>
          </a:p>
          <a:p>
            <a:r>
              <a:rPr lang="en-US" altLang="zh-CN" dirty="0">
                <a:latin typeface="Times New Roman" panose="02020603050405020304" charset="0"/>
                <a:cs typeface="Times New Roman" panose="02020603050405020304" charset="0"/>
                <a:sym typeface="+mn-ea"/>
              </a:rPr>
              <a:t>Although at present CYSL seem to be too weak to substitute traditional street lighting, it is notable that when </a:t>
            </a:r>
            <a:r>
              <a:rPr lang="en-US" altLang="zh-CN" dirty="0" err="1">
                <a:latin typeface="Times New Roman" panose="02020603050405020304" charset="0"/>
                <a:cs typeface="Times New Roman" panose="02020603050405020304" charset="0"/>
                <a:sym typeface="+mn-ea"/>
              </a:rPr>
              <a:t>cyanophyta</a:t>
            </a:r>
            <a:r>
              <a:rPr lang="en-US" altLang="zh-CN" dirty="0">
                <a:latin typeface="Times New Roman" panose="02020603050405020304" charset="0"/>
                <a:cs typeface="Times New Roman" panose="02020603050405020304" charset="0"/>
                <a:sym typeface="+mn-ea"/>
              </a:rPr>
              <a:t> receive light all day long, the carbon release of CYSL is near zero. </a:t>
            </a:r>
            <a:r>
              <a:rPr lang="en-US" altLang="zh-CN" b="1" dirty="0">
                <a:solidFill>
                  <a:srgbClr val="00B050"/>
                </a:solidFill>
                <a:latin typeface="Times New Roman" panose="02020603050405020304" charset="0"/>
                <a:cs typeface="Times New Roman" panose="02020603050405020304" charset="0"/>
                <a:sym typeface="+mn-ea"/>
              </a:rPr>
              <a:t>And our system itself is actually giving out light in dark! </a:t>
            </a:r>
            <a:r>
              <a:rPr lang="en-US" altLang="zh-CN" dirty="0">
                <a:latin typeface="Times New Roman" panose="02020603050405020304" charset="0"/>
                <a:cs typeface="Times New Roman" panose="02020603050405020304" charset="0"/>
                <a:sym typeface="+mn-ea"/>
              </a:rPr>
              <a:t>With more editing carried out in CYSL, we believe it holds great potential to achieve better carbon efficiency.</a:t>
            </a:r>
          </a:p>
        </p:txBody>
      </p:sp>
      <p:sp>
        <p:nvSpPr>
          <p:cNvPr id="7" name="文本框 6">
            <a:extLst>
              <a:ext uri="{FF2B5EF4-FFF2-40B4-BE49-F238E27FC236}">
                <a16:creationId xmlns:a16="http://schemas.microsoft.com/office/drawing/2014/main" id="{1982E4B9-9714-E883-45C3-9AD6F9ECCAE5}"/>
              </a:ext>
            </a:extLst>
          </p:cNvPr>
          <p:cNvSpPr txBox="1"/>
          <p:nvPr/>
        </p:nvSpPr>
        <p:spPr>
          <a:xfrm>
            <a:off x="611164" y="-67458"/>
            <a:ext cx="8725337" cy="707886"/>
          </a:xfrm>
          <a:prstGeom prst="rect">
            <a:avLst/>
          </a:prstGeom>
          <a:noFill/>
        </p:spPr>
        <p:txBody>
          <a:bodyPr wrap="none" rtlCol="0">
            <a:spAutoFit/>
          </a:bodyPr>
          <a:lstStyle/>
          <a:p>
            <a:pPr algn="l"/>
            <a:r>
              <a:rPr kumimoji="1" lang="en-US" altLang="zh-CN" sz="4000" b="1" dirty="0">
                <a:latin typeface="Times New Roman" panose="02020603050405020304" charset="0"/>
                <a:cs typeface="Times New Roman" panose="02020603050405020304" charset="0"/>
              </a:rPr>
              <a:t>Dry Lab: A Dynamic Coculture Model </a:t>
            </a:r>
            <a:endParaRPr kumimoji="1" lang="zh-CN" altLang="en-US" sz="4000" b="1" dirty="0">
              <a:latin typeface="Times New Roman" panose="02020603050405020304" charset="0"/>
              <a:cs typeface="Times New Roman" panose="02020603050405020304" charset="0"/>
            </a:endParaRPr>
          </a:p>
        </p:txBody>
      </p:sp>
      <p:sp>
        <p:nvSpPr>
          <p:cNvPr id="8" name="文本框 7">
            <a:extLst>
              <a:ext uri="{FF2B5EF4-FFF2-40B4-BE49-F238E27FC236}">
                <a16:creationId xmlns:a16="http://schemas.microsoft.com/office/drawing/2014/main" id="{B7209EBD-0311-5290-B7DD-40E37DDB0AB7}"/>
              </a:ext>
            </a:extLst>
          </p:cNvPr>
          <p:cNvSpPr txBox="1"/>
          <p:nvPr/>
        </p:nvSpPr>
        <p:spPr>
          <a:xfrm>
            <a:off x="611164" y="816667"/>
            <a:ext cx="13257236" cy="523220"/>
          </a:xfrm>
          <a:prstGeom prst="rect">
            <a:avLst/>
          </a:prstGeom>
          <a:noFill/>
        </p:spPr>
        <p:txBody>
          <a:bodyPr wrap="square">
            <a:spAutoFit/>
          </a:bodyPr>
          <a:lstStyle/>
          <a:p>
            <a:r>
              <a:rPr lang="en-US" altLang="zh-CN" sz="2800" dirty="0">
                <a:latin typeface="Times New Roman" panose="02020603050405020304" charset="0"/>
                <a:cs typeface="Times New Roman" panose="02020603050405020304" charset="0"/>
              </a:rPr>
              <a:t>Further calculation and Learn</a:t>
            </a:r>
          </a:p>
        </p:txBody>
      </p:sp>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3" descr="微信图片_20240225090606">
            <a:extLst>
              <a:ext uri="{FF2B5EF4-FFF2-40B4-BE49-F238E27FC236}">
                <a16:creationId xmlns:a16="http://schemas.microsoft.com/office/drawing/2014/main" id="{D05CAE36-D9F9-2D3A-8FBC-B5D8C60726B6}"/>
              </a:ext>
            </a:extLst>
          </p:cNvPr>
          <p:cNvPicPr>
            <a:picLocks noChangeAspect="1"/>
          </p:cNvPicPr>
          <p:nvPr/>
        </p:nvPicPr>
        <p:blipFill rotWithShape="1">
          <a:blip r:embed="rId3">
            <a:alphaModFix/>
          </a:blip>
          <a:srcRect t="2415" r="9227" b="24893"/>
          <a:stretch/>
        </p:blipFill>
        <p:spPr>
          <a:xfrm>
            <a:off x="0" y="0"/>
            <a:ext cx="12324209" cy="6859422"/>
          </a:xfrm>
          <a:prstGeom prst="rect">
            <a:avLst/>
          </a:prstGeom>
          <a:effectLst>
            <a:reflection endPos="0" dist="50800" dir="5400000" sy="-100000" algn="bl" rotWithShape="0"/>
          </a:effectLst>
        </p:spPr>
      </p:pic>
      <p:pic>
        <p:nvPicPr>
          <p:cNvPr id="3" name="图片 2">
            <a:extLst>
              <a:ext uri="{FF2B5EF4-FFF2-40B4-BE49-F238E27FC236}">
                <a16:creationId xmlns:a16="http://schemas.microsoft.com/office/drawing/2014/main" id="{CC02B919-5051-9558-F6DB-2FDBB2575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3225" y="-91842"/>
            <a:ext cx="18321807" cy="1048608"/>
          </a:xfrm>
          <a:prstGeom prst="rect">
            <a:avLst/>
          </a:prstGeom>
        </p:spPr>
      </p:pic>
      <p:sp>
        <p:nvSpPr>
          <p:cNvPr id="6" name="文本框 5">
            <a:extLst>
              <a:ext uri="{FF2B5EF4-FFF2-40B4-BE49-F238E27FC236}">
                <a16:creationId xmlns:a16="http://schemas.microsoft.com/office/drawing/2014/main" id="{1EF00ABC-262A-9B22-3B32-0B730ABAC682}"/>
              </a:ext>
            </a:extLst>
          </p:cNvPr>
          <p:cNvSpPr txBox="1"/>
          <p:nvPr/>
        </p:nvSpPr>
        <p:spPr>
          <a:xfrm>
            <a:off x="611164" y="-76401"/>
            <a:ext cx="3760966" cy="707886"/>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Human Practice</a:t>
            </a:r>
            <a:endParaRPr kumimoji="1" lang="zh-CN" altLang="en-US" sz="4000" b="1"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DD50E286-1A76-CFA7-2C81-71000255F48C}"/>
              </a:ext>
            </a:extLst>
          </p:cNvPr>
          <p:cNvSpPr txBox="1"/>
          <p:nvPr/>
        </p:nvSpPr>
        <p:spPr>
          <a:xfrm>
            <a:off x="611164" y="1615279"/>
            <a:ext cx="11093156" cy="2554545"/>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We aim to create something that is both </a:t>
            </a:r>
            <a:r>
              <a:rPr lang="en-US" altLang="zh-CN" sz="2000" b="1" dirty="0">
                <a:solidFill>
                  <a:srgbClr val="00B050"/>
                </a:solidFill>
                <a:latin typeface="Times New Roman" panose="02020603050405020304" pitchFamily="18" charset="0"/>
                <a:cs typeface="Times New Roman" panose="02020603050405020304" pitchFamily="18" charset="0"/>
              </a:rPr>
              <a:t>environmental-friendly</a:t>
            </a:r>
            <a:r>
              <a:rPr lang="en-US" altLang="zh-CN" sz="2000" dirty="0">
                <a:latin typeface="Times New Roman" panose="02020603050405020304" pitchFamily="18" charset="0"/>
                <a:cs typeface="Times New Roman" panose="02020603050405020304" pitchFamily="18" charset="0"/>
              </a:rPr>
              <a:t> and </a:t>
            </a:r>
            <a:r>
              <a:rPr lang="en-US" altLang="zh-CN" sz="2000" b="1" dirty="0">
                <a:solidFill>
                  <a:srgbClr val="00B050"/>
                </a:solidFill>
                <a:latin typeface="Times New Roman" panose="02020603050405020304" pitchFamily="18" charset="0"/>
                <a:cs typeface="Times New Roman" panose="02020603050405020304" pitchFamily="18" charset="0"/>
              </a:rPr>
              <a:t>multi-functional. </a:t>
            </a:r>
          </a:p>
          <a:p>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The bio-street lighting should not only be able to </a:t>
            </a:r>
            <a:r>
              <a:rPr lang="en-US" altLang="zh-CN" sz="2000" b="1" dirty="0">
                <a:solidFill>
                  <a:srgbClr val="00B050"/>
                </a:solidFill>
                <a:latin typeface="Times New Roman" panose="02020603050405020304" pitchFamily="18" charset="0"/>
                <a:cs typeface="Times New Roman" panose="02020603050405020304" pitchFamily="18" charset="0"/>
              </a:rPr>
              <a:t>light up the night but also light up the people's mind of environmental conservation. </a:t>
            </a:r>
          </a:p>
          <a:p>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So the human practice were designed to better understand current situation of </a:t>
            </a:r>
            <a:r>
              <a:rPr lang="en-US" altLang="zh-CN" sz="2000" b="1" dirty="0">
                <a:solidFill>
                  <a:srgbClr val="00B050"/>
                </a:solidFill>
                <a:latin typeface="Times New Roman" panose="02020603050405020304" pitchFamily="18" charset="0"/>
                <a:cs typeface="Times New Roman" panose="02020603050405020304" pitchFamily="18" charset="0"/>
              </a:rPr>
              <a:t>energy structure, bio-luminescence system, commercial potential of carbon-free light system and how to influence the next generation.</a:t>
            </a:r>
            <a:endParaRPr lang="zh-CN" altLang="en-US" sz="2000" b="1" dirty="0">
              <a:solidFill>
                <a:srgbClr val="00B050"/>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8D65469F-3AA0-2116-86B7-103476BBA5BD}"/>
              </a:ext>
            </a:extLst>
          </p:cNvPr>
          <p:cNvSpPr txBox="1"/>
          <p:nvPr/>
        </p:nvSpPr>
        <p:spPr>
          <a:xfrm>
            <a:off x="611164" y="816667"/>
            <a:ext cx="13257236" cy="523220"/>
          </a:xfrm>
          <a:prstGeom prst="rect">
            <a:avLst/>
          </a:prstGeom>
          <a:noFill/>
        </p:spPr>
        <p:txBody>
          <a:bodyPr wrap="square">
            <a:spAutoFit/>
          </a:bodyPr>
          <a:lstStyle/>
          <a:p>
            <a:r>
              <a:rPr lang="en-US" altLang="zh-CN" sz="2800" dirty="0">
                <a:latin typeface="Times New Roman" panose="02020603050405020304" charset="0"/>
                <a:cs typeface="Times New Roman" panose="02020603050405020304" charset="0"/>
              </a:rPr>
              <a:t>Overview</a:t>
            </a:r>
          </a:p>
        </p:txBody>
      </p:sp>
    </p:spTree>
    <p:custDataLst>
      <p:tags r:id="rId1"/>
    </p:custDataLst>
    <p:extLst>
      <p:ext uri="{BB962C8B-B14F-4D97-AF65-F5344CB8AC3E}">
        <p14:creationId xmlns:p14="http://schemas.microsoft.com/office/powerpoint/2010/main" val="8638453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内容占位符 3" descr="微信图片_20240225090606">
            <a:extLst>
              <a:ext uri="{FF2B5EF4-FFF2-40B4-BE49-F238E27FC236}">
                <a16:creationId xmlns:a16="http://schemas.microsoft.com/office/drawing/2014/main" id="{89BA5CAB-B898-5C11-0FF7-A252CC5CFA51}"/>
              </a:ext>
            </a:extLst>
          </p:cNvPr>
          <p:cNvPicPr>
            <a:picLocks noChangeAspect="1"/>
          </p:cNvPicPr>
          <p:nvPr/>
        </p:nvPicPr>
        <p:blipFill rotWithShape="1">
          <a:blip r:embed="rId3">
            <a:alphaModFix/>
          </a:blip>
          <a:srcRect t="2415" r="9227" b="24893"/>
          <a:stretch/>
        </p:blipFill>
        <p:spPr>
          <a:xfrm>
            <a:off x="0" y="0"/>
            <a:ext cx="12324209" cy="6859422"/>
          </a:xfrm>
          <a:prstGeom prst="rect">
            <a:avLst/>
          </a:prstGeom>
          <a:effectLst>
            <a:reflection endPos="0" dist="50800" dir="5400000" sy="-100000" algn="bl" rotWithShape="0"/>
          </a:effectLst>
        </p:spPr>
      </p:pic>
      <p:pic>
        <p:nvPicPr>
          <p:cNvPr id="3" name="图片 2">
            <a:extLst>
              <a:ext uri="{FF2B5EF4-FFF2-40B4-BE49-F238E27FC236}">
                <a16:creationId xmlns:a16="http://schemas.microsoft.com/office/drawing/2014/main" id="{CC02B919-5051-9558-F6DB-2FDBB2575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3225" y="-91842"/>
            <a:ext cx="18321807" cy="1048608"/>
          </a:xfrm>
          <a:prstGeom prst="rect">
            <a:avLst/>
          </a:prstGeom>
        </p:spPr>
      </p:pic>
      <p:sp>
        <p:nvSpPr>
          <p:cNvPr id="6" name="文本框 5">
            <a:extLst>
              <a:ext uri="{FF2B5EF4-FFF2-40B4-BE49-F238E27FC236}">
                <a16:creationId xmlns:a16="http://schemas.microsoft.com/office/drawing/2014/main" id="{1EF00ABC-262A-9B22-3B32-0B730ABAC682}"/>
              </a:ext>
            </a:extLst>
          </p:cNvPr>
          <p:cNvSpPr txBox="1"/>
          <p:nvPr/>
        </p:nvSpPr>
        <p:spPr>
          <a:xfrm>
            <a:off x="611164" y="-76401"/>
            <a:ext cx="10075194" cy="1323439"/>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Human Practice: Integrated Human Practice</a:t>
            </a:r>
          </a:p>
          <a:p>
            <a:endParaRPr kumimoji="1" lang="zh-CN" altLang="en-US" sz="4000" b="1"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95F88F47-4645-F844-322C-EFC19EE1B6CE}"/>
              </a:ext>
            </a:extLst>
          </p:cNvPr>
          <p:cNvSpPr txBox="1"/>
          <p:nvPr/>
        </p:nvSpPr>
        <p:spPr>
          <a:xfrm>
            <a:off x="611164" y="816667"/>
            <a:ext cx="13257236" cy="523220"/>
          </a:xfrm>
          <a:prstGeom prst="rect">
            <a:avLst/>
          </a:prstGeom>
          <a:noFill/>
        </p:spPr>
        <p:txBody>
          <a:bodyPr wrap="square">
            <a:spAutoFit/>
          </a:bodyPr>
          <a:lstStyle/>
          <a:p>
            <a:r>
              <a:rPr lang="en-US" altLang="zh-CN" sz="2800" dirty="0">
                <a:latin typeface="Times New Roman" panose="02020603050405020304" charset="0"/>
                <a:cs typeface="Times New Roman" panose="02020603050405020304" charset="0"/>
              </a:rPr>
              <a:t>Overview</a:t>
            </a:r>
          </a:p>
        </p:txBody>
      </p:sp>
      <p:pic>
        <p:nvPicPr>
          <p:cNvPr id="12" name="图片 11">
            <a:extLst>
              <a:ext uri="{FF2B5EF4-FFF2-40B4-BE49-F238E27FC236}">
                <a16:creationId xmlns:a16="http://schemas.microsoft.com/office/drawing/2014/main" id="{BBFAD312-D529-66A0-5DBC-073EC9BDB74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7064" y="1448152"/>
            <a:ext cx="6391772" cy="4669678"/>
          </a:xfrm>
          <a:prstGeom prst="rect">
            <a:avLst/>
          </a:prstGeom>
        </p:spPr>
      </p:pic>
      <p:sp>
        <p:nvSpPr>
          <p:cNvPr id="13" name="文本框 12">
            <a:extLst>
              <a:ext uri="{FF2B5EF4-FFF2-40B4-BE49-F238E27FC236}">
                <a16:creationId xmlns:a16="http://schemas.microsoft.com/office/drawing/2014/main" id="{D2A4FACC-1D8F-0CD2-AB63-42B45159CF62}"/>
              </a:ext>
            </a:extLst>
          </p:cNvPr>
          <p:cNvSpPr txBox="1"/>
          <p:nvPr/>
        </p:nvSpPr>
        <p:spPr>
          <a:xfrm>
            <a:off x="6725944" y="1843950"/>
            <a:ext cx="4888992" cy="3170099"/>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“If I have seen further it is by standing on ye shoulder of Giants.” 	</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——Newton</a:t>
            </a:r>
          </a:p>
          <a:p>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As a young team eager to do something, we'll definitely go further with the aid of predecessor. </a:t>
            </a:r>
          </a:p>
          <a:p>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In the integrated human practice, we mainly focus on the </a:t>
            </a:r>
            <a:r>
              <a:rPr lang="en-US" altLang="zh-CN" sz="2000" b="1" dirty="0">
                <a:solidFill>
                  <a:srgbClr val="00B050"/>
                </a:solidFill>
                <a:latin typeface="Times New Roman" panose="02020603050405020304" pitchFamily="18" charset="0"/>
                <a:cs typeface="Times New Roman" panose="02020603050405020304" pitchFamily="18" charset="0"/>
              </a:rPr>
              <a:t>communication with different research groups and relevant organizations</a:t>
            </a:r>
            <a:endParaRPr lang="zh-CN" altLang="en-US" sz="2000" b="1" dirty="0">
              <a:solidFill>
                <a:srgbClr val="00B050"/>
              </a:solidFill>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071DAA9A-B1E1-8E99-EF03-F7559A012CEE}"/>
              </a:ext>
            </a:extLst>
          </p:cNvPr>
          <p:cNvSpPr txBox="1"/>
          <p:nvPr/>
        </p:nvSpPr>
        <p:spPr>
          <a:xfrm>
            <a:off x="962890" y="5240571"/>
            <a:ext cx="5109576" cy="338554"/>
          </a:xfrm>
          <a:prstGeom prst="rect">
            <a:avLst/>
          </a:prstGeom>
          <a:noFill/>
        </p:spPr>
        <p:txBody>
          <a:bodyPr wrap="square" rtlCol="0">
            <a:spAutoFit/>
          </a:bodyPr>
          <a:lstStyle/>
          <a:p>
            <a:pPr algn="ctr"/>
            <a:r>
              <a:rPr kumimoji="1" lang="en-US" altLang="zh-CN" sz="1600" i="1" dirty="0">
                <a:solidFill>
                  <a:schemeClr val="bg2">
                    <a:lumMod val="75000"/>
                  </a:schemeClr>
                </a:solidFill>
                <a:latin typeface="Times New Roman" panose="02020603050405020304" pitchFamily="18" charset="0"/>
                <a:cs typeface="Times New Roman" panose="02020603050405020304" pitchFamily="18" charset="0"/>
              </a:rPr>
              <a:t>Representation of our integrated human practice</a:t>
            </a:r>
          </a:p>
        </p:txBody>
      </p:sp>
    </p:spTree>
    <p:custDataLst>
      <p:tags r:id="rId1"/>
    </p:custDataLst>
    <p:extLst>
      <p:ext uri="{BB962C8B-B14F-4D97-AF65-F5344CB8AC3E}">
        <p14:creationId xmlns:p14="http://schemas.microsoft.com/office/powerpoint/2010/main" val="3963104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3" descr="微信图片_20240225090606">
            <a:extLst>
              <a:ext uri="{FF2B5EF4-FFF2-40B4-BE49-F238E27FC236}">
                <a16:creationId xmlns:a16="http://schemas.microsoft.com/office/drawing/2014/main" id="{F7895156-E6EE-0B45-C801-72ECFE27ABB6}"/>
              </a:ext>
            </a:extLst>
          </p:cNvPr>
          <p:cNvPicPr>
            <a:picLocks noChangeAspect="1"/>
          </p:cNvPicPr>
          <p:nvPr/>
        </p:nvPicPr>
        <p:blipFill rotWithShape="1">
          <a:blip r:embed="rId3">
            <a:alphaModFix/>
          </a:blip>
          <a:srcRect t="2415" r="9227" b="24893"/>
          <a:stretch/>
        </p:blipFill>
        <p:spPr>
          <a:xfrm>
            <a:off x="0" y="0"/>
            <a:ext cx="12324209" cy="6859422"/>
          </a:xfrm>
          <a:prstGeom prst="rect">
            <a:avLst/>
          </a:prstGeom>
          <a:effectLst>
            <a:reflection endPos="0" dist="50800" dir="5400000" sy="-100000" algn="bl" rotWithShape="0"/>
          </a:effectLst>
        </p:spPr>
      </p:pic>
      <p:pic>
        <p:nvPicPr>
          <p:cNvPr id="3" name="图片 2">
            <a:extLst>
              <a:ext uri="{FF2B5EF4-FFF2-40B4-BE49-F238E27FC236}">
                <a16:creationId xmlns:a16="http://schemas.microsoft.com/office/drawing/2014/main" id="{CC02B919-5051-9558-F6DB-2FDBB2575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3225" y="-91842"/>
            <a:ext cx="18321807" cy="1048608"/>
          </a:xfrm>
          <a:prstGeom prst="rect">
            <a:avLst/>
          </a:prstGeom>
        </p:spPr>
      </p:pic>
      <p:sp>
        <p:nvSpPr>
          <p:cNvPr id="6" name="文本框 5">
            <a:extLst>
              <a:ext uri="{FF2B5EF4-FFF2-40B4-BE49-F238E27FC236}">
                <a16:creationId xmlns:a16="http://schemas.microsoft.com/office/drawing/2014/main" id="{1EF00ABC-262A-9B22-3B32-0B730ABAC682}"/>
              </a:ext>
            </a:extLst>
          </p:cNvPr>
          <p:cNvSpPr txBox="1"/>
          <p:nvPr/>
        </p:nvSpPr>
        <p:spPr>
          <a:xfrm>
            <a:off x="611164" y="-76401"/>
            <a:ext cx="10075194" cy="1323439"/>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Human Practice: Integrated Human Practice</a:t>
            </a:r>
          </a:p>
          <a:p>
            <a:endParaRPr kumimoji="1" lang="zh-CN" altLang="en-US" sz="4000" b="1"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95F88F47-4645-F844-322C-EFC19EE1B6CE}"/>
              </a:ext>
            </a:extLst>
          </p:cNvPr>
          <p:cNvSpPr txBox="1"/>
          <p:nvPr/>
        </p:nvSpPr>
        <p:spPr>
          <a:xfrm>
            <a:off x="611164" y="816667"/>
            <a:ext cx="13257236" cy="523220"/>
          </a:xfrm>
          <a:prstGeom prst="rect">
            <a:avLst/>
          </a:prstGeom>
          <a:noFill/>
        </p:spPr>
        <p:txBody>
          <a:bodyPr wrap="square">
            <a:spAutoFit/>
          </a:bodyPr>
          <a:lstStyle/>
          <a:p>
            <a:r>
              <a:rPr lang="en-US" altLang="zh-CN" sz="2800" dirty="0">
                <a:latin typeface="Times New Roman" panose="02020603050405020304" charset="0"/>
                <a:cs typeface="Times New Roman" panose="02020603050405020304" charset="0"/>
              </a:rPr>
              <a:t>Government</a:t>
            </a:r>
          </a:p>
        </p:txBody>
      </p:sp>
      <p:sp>
        <p:nvSpPr>
          <p:cNvPr id="13" name="文本框 12">
            <a:extLst>
              <a:ext uri="{FF2B5EF4-FFF2-40B4-BE49-F238E27FC236}">
                <a16:creationId xmlns:a16="http://schemas.microsoft.com/office/drawing/2014/main" id="{D2A4FACC-1D8F-0CD2-AB63-42B45159CF62}"/>
              </a:ext>
            </a:extLst>
          </p:cNvPr>
          <p:cNvSpPr txBox="1"/>
          <p:nvPr/>
        </p:nvSpPr>
        <p:spPr>
          <a:xfrm>
            <a:off x="7783907" y="1431728"/>
            <a:ext cx="4408094" cy="3170099"/>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It is estimated that the use of intelligent LED lighting products can save </a:t>
            </a:r>
            <a:r>
              <a:rPr lang="en-US" altLang="zh-CN" sz="2000" b="1" dirty="0">
                <a:solidFill>
                  <a:srgbClr val="00B050"/>
                </a:solidFill>
                <a:latin typeface="Times New Roman" panose="02020603050405020304" pitchFamily="18" charset="0"/>
                <a:cs typeface="Times New Roman" panose="02020603050405020304" pitchFamily="18" charset="0"/>
              </a:rPr>
              <a:t>80%</a:t>
            </a:r>
            <a:r>
              <a:rPr lang="en-US" altLang="zh-CN" sz="2000" dirty="0">
                <a:latin typeface="Times New Roman" panose="02020603050405020304" pitchFamily="18" charset="0"/>
                <a:cs typeface="Times New Roman" panose="02020603050405020304" pitchFamily="18" charset="0"/>
              </a:rPr>
              <a:t> of electricity in Beijing. </a:t>
            </a:r>
          </a:p>
          <a:p>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Promote 2 million (sets) of intelligent LED lighting products, which can </a:t>
            </a:r>
            <a:r>
              <a:rPr lang="en-US" altLang="zh-CN" sz="2000" b="1" dirty="0">
                <a:solidFill>
                  <a:srgbClr val="00B050"/>
                </a:solidFill>
                <a:latin typeface="Times New Roman" panose="02020603050405020304" pitchFamily="18" charset="0"/>
                <a:cs typeface="Times New Roman" panose="02020603050405020304" pitchFamily="18" charset="0"/>
              </a:rPr>
              <a:t>save 200 million kilowatt-hours </a:t>
            </a:r>
            <a:r>
              <a:rPr lang="en-US" altLang="zh-CN" sz="2000" dirty="0">
                <a:latin typeface="Times New Roman" panose="02020603050405020304" pitchFamily="18" charset="0"/>
                <a:cs typeface="Times New Roman" panose="02020603050405020304" pitchFamily="18" charset="0"/>
              </a:rPr>
              <a:t>of electricity per year, </a:t>
            </a:r>
            <a:r>
              <a:rPr lang="en-US" altLang="zh-CN" sz="2000" b="1" dirty="0">
                <a:solidFill>
                  <a:srgbClr val="00B050"/>
                </a:solidFill>
                <a:latin typeface="Times New Roman" panose="02020603050405020304" pitchFamily="18" charset="0"/>
                <a:cs typeface="Times New Roman" panose="02020603050405020304" pitchFamily="18" charset="0"/>
              </a:rPr>
              <a:t>save 220 million yuan of electricity, </a:t>
            </a:r>
            <a:r>
              <a:rPr lang="en-US" altLang="zh-CN" sz="2000" dirty="0">
                <a:latin typeface="Times New Roman" panose="02020603050405020304" pitchFamily="18" charset="0"/>
                <a:cs typeface="Times New Roman" panose="02020603050405020304" pitchFamily="18" charset="0"/>
              </a:rPr>
              <a:t>and </a:t>
            </a:r>
            <a:r>
              <a:rPr lang="en-US" altLang="zh-CN" sz="2000" b="1" dirty="0">
                <a:solidFill>
                  <a:srgbClr val="00B050"/>
                </a:solidFill>
                <a:latin typeface="Times New Roman" panose="02020603050405020304" pitchFamily="18" charset="0"/>
                <a:cs typeface="Times New Roman" panose="02020603050405020304" pitchFamily="18" charset="0"/>
              </a:rPr>
              <a:t>reduce 170,000 tons of carbon dioxide </a:t>
            </a:r>
            <a:r>
              <a:rPr lang="en-US" altLang="zh-CN" sz="2000" dirty="0">
                <a:latin typeface="Times New Roman" panose="02020603050405020304" pitchFamily="18" charset="0"/>
                <a:cs typeface="Times New Roman" panose="02020603050405020304" pitchFamily="18" charset="0"/>
              </a:rPr>
              <a:t>[11].</a:t>
            </a:r>
            <a:endParaRPr lang="zh-CN" altLang="en-US" sz="2000" b="1" dirty="0">
              <a:solidFill>
                <a:srgbClr val="00B050"/>
              </a:solidFill>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6314EB4B-759D-5DC5-A550-9E041A6C50E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9994" y="1434591"/>
            <a:ext cx="7083912" cy="3541956"/>
          </a:xfrm>
          <a:prstGeom prst="rect">
            <a:avLst/>
          </a:prstGeom>
        </p:spPr>
      </p:pic>
      <p:sp>
        <p:nvSpPr>
          <p:cNvPr id="8" name="文本框 7">
            <a:extLst>
              <a:ext uri="{FF2B5EF4-FFF2-40B4-BE49-F238E27FC236}">
                <a16:creationId xmlns:a16="http://schemas.microsoft.com/office/drawing/2014/main" id="{DD513022-3400-6DB6-AE43-7EA3F0AFE3F5}"/>
              </a:ext>
            </a:extLst>
          </p:cNvPr>
          <p:cNvSpPr txBox="1"/>
          <p:nvPr/>
        </p:nvSpPr>
        <p:spPr>
          <a:xfrm>
            <a:off x="1247185" y="5052948"/>
            <a:ext cx="9160624" cy="338554"/>
          </a:xfrm>
          <a:prstGeom prst="rect">
            <a:avLst/>
          </a:prstGeom>
          <a:noFill/>
        </p:spPr>
        <p:txBody>
          <a:bodyPr wrap="square">
            <a:spAutoFit/>
          </a:bodyPr>
          <a:lstStyle/>
          <a:p>
            <a:r>
              <a:rPr lang="en-US" altLang="zh-CN" sz="1600" b="0" i="1" u="none" strike="noStrike" dirty="0">
                <a:solidFill>
                  <a:schemeClr val="tx2">
                    <a:lumMod val="60000"/>
                    <a:lumOff val="40000"/>
                  </a:schemeClr>
                </a:solidFill>
                <a:effectLst/>
                <a:latin typeface="Times New Roman" panose="02020603050405020304" pitchFamily="18" charset="0"/>
              </a:rPr>
              <a:t> What the </a:t>
            </a:r>
            <a:r>
              <a:rPr lang="en-US" altLang="zh-CN" sz="1600" b="1" i="1" u="sng" dirty="0">
                <a:solidFill>
                  <a:schemeClr val="tx2">
                    <a:lumMod val="60000"/>
                    <a:lumOff val="40000"/>
                  </a:schemeClr>
                </a:solidFill>
                <a:effectLst/>
                <a:latin typeface="Times New Roman" panose="02020603050405020304" pitchFamily="18" charset="0"/>
              </a:rPr>
              <a:t>Earth</a:t>
            </a:r>
            <a:r>
              <a:rPr lang="en-US" altLang="zh-CN" sz="1600" b="0" i="1" u="none" strike="noStrike" dirty="0">
                <a:solidFill>
                  <a:schemeClr val="tx2">
                    <a:lumMod val="60000"/>
                    <a:lumOff val="40000"/>
                  </a:schemeClr>
                </a:solidFill>
                <a:effectLst/>
                <a:latin typeface="Times New Roman" panose="02020603050405020304" pitchFamily="18" charset="0"/>
              </a:rPr>
              <a:t> looks like at night on 2022 February 13. By </a:t>
            </a:r>
            <a:r>
              <a:rPr lang="en-US" altLang="zh-CN" sz="1600" b="1" i="1" u="sng" dirty="0">
                <a:solidFill>
                  <a:schemeClr val="tx2">
                    <a:lumMod val="60000"/>
                    <a:lumOff val="40000"/>
                  </a:schemeClr>
                </a:solidFill>
                <a:effectLst/>
                <a:latin typeface="Times New Roman" panose="02020603050405020304" pitchFamily="18" charset="0"/>
                <a:hlinkClick r:id="rId6">
                  <a:extLst>
                    <a:ext uri="{A12FA001-AC4F-418D-AE19-62706E023703}">
                      <ahyp:hlinkClr xmlns:ahyp="http://schemas.microsoft.com/office/drawing/2018/hyperlinkcolor" val="tx"/>
                    </a:ext>
                  </a:extLst>
                </a:hlinkClick>
              </a:rPr>
              <a:t>NASA</a:t>
            </a:r>
            <a:endParaRPr lang="zh-CN" altLang="en-US" sz="1600" dirty="0">
              <a:solidFill>
                <a:schemeClr val="tx2">
                  <a:lumMod val="60000"/>
                  <a:lumOff val="40000"/>
                </a:schemeClr>
              </a:solidFill>
            </a:endParaRPr>
          </a:p>
        </p:txBody>
      </p:sp>
    </p:spTree>
    <p:custDataLst>
      <p:tags r:id="rId1"/>
    </p:custDataLst>
    <p:extLst>
      <p:ext uri="{BB962C8B-B14F-4D97-AF65-F5344CB8AC3E}">
        <p14:creationId xmlns:p14="http://schemas.microsoft.com/office/powerpoint/2010/main" val="3503833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微信图片_20240225090606">
            <a:extLst>
              <a:ext uri="{FF2B5EF4-FFF2-40B4-BE49-F238E27FC236}">
                <a16:creationId xmlns:a16="http://schemas.microsoft.com/office/drawing/2014/main" id="{76D3C218-3AB2-A09F-C423-1D9D5C51BCB8}"/>
              </a:ext>
            </a:extLst>
          </p:cNvPr>
          <p:cNvPicPr>
            <a:picLocks noChangeAspect="1"/>
          </p:cNvPicPr>
          <p:nvPr/>
        </p:nvPicPr>
        <p:blipFill rotWithShape="1">
          <a:blip r:embed="rId3">
            <a:alphaModFix/>
          </a:blip>
          <a:srcRect t="2415" r="9227" b="24893"/>
          <a:stretch/>
        </p:blipFill>
        <p:spPr>
          <a:xfrm>
            <a:off x="-132209" y="0"/>
            <a:ext cx="12324209" cy="6859422"/>
          </a:xfrm>
          <a:prstGeom prst="rect">
            <a:avLst/>
          </a:prstGeom>
          <a:effectLst>
            <a:reflection endPos="0" dist="50800" dir="5400000" sy="-100000" algn="bl" rotWithShape="0"/>
          </a:effectLst>
        </p:spPr>
      </p:pic>
      <p:pic>
        <p:nvPicPr>
          <p:cNvPr id="3" name="图片 2">
            <a:extLst>
              <a:ext uri="{FF2B5EF4-FFF2-40B4-BE49-F238E27FC236}">
                <a16:creationId xmlns:a16="http://schemas.microsoft.com/office/drawing/2014/main" id="{CC02B919-5051-9558-F6DB-2FDBB2575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1390" y="-119262"/>
            <a:ext cx="18321807" cy="1048608"/>
          </a:xfrm>
          <a:prstGeom prst="rect">
            <a:avLst/>
          </a:prstGeom>
        </p:spPr>
      </p:pic>
      <p:sp>
        <p:nvSpPr>
          <p:cNvPr id="6" name="文本框 5">
            <a:extLst>
              <a:ext uri="{FF2B5EF4-FFF2-40B4-BE49-F238E27FC236}">
                <a16:creationId xmlns:a16="http://schemas.microsoft.com/office/drawing/2014/main" id="{1EF00ABC-262A-9B22-3B32-0B730ABAC682}"/>
              </a:ext>
            </a:extLst>
          </p:cNvPr>
          <p:cNvSpPr txBox="1"/>
          <p:nvPr/>
        </p:nvSpPr>
        <p:spPr>
          <a:xfrm>
            <a:off x="611164" y="-76401"/>
            <a:ext cx="2882840" cy="707886"/>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Background</a:t>
            </a:r>
            <a:endParaRPr kumimoji="1" lang="zh-CN" altLang="en-US" sz="4000" b="1"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39C88F3E-C6E5-AF7D-1B1F-26AAD4BA7700}"/>
              </a:ext>
            </a:extLst>
          </p:cNvPr>
          <p:cNvSpPr txBox="1"/>
          <p:nvPr/>
        </p:nvSpPr>
        <p:spPr>
          <a:xfrm>
            <a:off x="8198282" y="2044005"/>
            <a:ext cx="3579341" cy="1384995"/>
          </a:xfrm>
          <a:prstGeom prst="rect">
            <a:avLst/>
          </a:prstGeom>
          <a:noFill/>
        </p:spPr>
        <p:txBody>
          <a:bodyPr wrap="square">
            <a:spAutoFit/>
          </a:bodyPr>
          <a:lstStyle/>
          <a:p>
            <a:r>
              <a:rPr lang="en-US" altLang="zh-CN" sz="2800" i="0" u="none" strike="noStrike" dirty="0">
                <a:solidFill>
                  <a:srgbClr val="000000"/>
                </a:solidFill>
                <a:effectLst/>
                <a:latin typeface="Times New Roman" panose="02020603050405020304" pitchFamily="18" charset="0"/>
                <a:cs typeface="Times New Roman" panose="02020603050405020304" pitchFamily="18" charset="0"/>
              </a:rPr>
              <a:t>However, </a:t>
            </a:r>
            <a:r>
              <a:rPr lang="en-US" altLang="zh-CN" sz="2800" dirty="0">
                <a:solidFill>
                  <a:srgbClr val="000000"/>
                </a:solidFill>
                <a:latin typeface="Times New Roman" panose="02020603050405020304" pitchFamily="18" charset="0"/>
                <a:cs typeface="Times New Roman" panose="02020603050405020304" pitchFamily="18" charset="0"/>
              </a:rPr>
              <a:t>light is</a:t>
            </a:r>
            <a:r>
              <a:rPr lang="en-US" altLang="zh-CN" sz="2800" i="0" u="none" strike="noStrike" dirty="0">
                <a:solidFill>
                  <a:srgbClr val="000000"/>
                </a:solidFill>
                <a:effectLst/>
                <a:latin typeface="Times New Roman" panose="02020603050405020304" pitchFamily="18" charset="0"/>
                <a:cs typeface="Times New Roman" panose="02020603050405020304" pitchFamily="18" charset="0"/>
              </a:rPr>
              <a:t> not so available to many people in their region</a:t>
            </a:r>
            <a:endParaRPr lang="zh-CN" altLang="en-US" sz="28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75D6F808-AD27-4809-157B-4DD56542C96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9994" y="1434591"/>
            <a:ext cx="7083912" cy="3541956"/>
          </a:xfrm>
          <a:prstGeom prst="rect">
            <a:avLst/>
          </a:prstGeom>
        </p:spPr>
      </p:pic>
      <p:sp>
        <p:nvSpPr>
          <p:cNvPr id="8" name="文本框 7">
            <a:extLst>
              <a:ext uri="{FF2B5EF4-FFF2-40B4-BE49-F238E27FC236}">
                <a16:creationId xmlns:a16="http://schemas.microsoft.com/office/drawing/2014/main" id="{F0A938DE-F8C1-F1F1-BE0E-E5B520E181A0}"/>
              </a:ext>
            </a:extLst>
          </p:cNvPr>
          <p:cNvSpPr txBox="1"/>
          <p:nvPr/>
        </p:nvSpPr>
        <p:spPr>
          <a:xfrm>
            <a:off x="1330313" y="5044465"/>
            <a:ext cx="9160624" cy="338554"/>
          </a:xfrm>
          <a:prstGeom prst="rect">
            <a:avLst/>
          </a:prstGeom>
          <a:noFill/>
        </p:spPr>
        <p:txBody>
          <a:bodyPr wrap="square">
            <a:spAutoFit/>
          </a:bodyPr>
          <a:lstStyle/>
          <a:p>
            <a:r>
              <a:rPr lang="en-US" altLang="zh-CN" sz="1600" b="0" i="1" u="none" strike="noStrike" dirty="0">
                <a:solidFill>
                  <a:schemeClr val="tx2">
                    <a:lumMod val="60000"/>
                    <a:lumOff val="40000"/>
                  </a:schemeClr>
                </a:solidFill>
                <a:effectLst/>
                <a:latin typeface="Times New Roman" panose="02020603050405020304" pitchFamily="18" charset="0"/>
              </a:rPr>
              <a:t> What the </a:t>
            </a:r>
            <a:r>
              <a:rPr lang="en-US" altLang="zh-CN" sz="1600" b="1" i="1" u="sng" dirty="0">
                <a:solidFill>
                  <a:schemeClr val="tx2">
                    <a:lumMod val="60000"/>
                    <a:lumOff val="40000"/>
                  </a:schemeClr>
                </a:solidFill>
                <a:effectLst/>
                <a:latin typeface="Times New Roman" panose="02020603050405020304" pitchFamily="18" charset="0"/>
              </a:rPr>
              <a:t>Earth</a:t>
            </a:r>
            <a:r>
              <a:rPr lang="en-US" altLang="zh-CN" sz="1600" b="0" i="1" u="none" strike="noStrike" dirty="0">
                <a:solidFill>
                  <a:schemeClr val="tx2">
                    <a:lumMod val="60000"/>
                    <a:lumOff val="40000"/>
                  </a:schemeClr>
                </a:solidFill>
                <a:effectLst/>
                <a:latin typeface="Times New Roman" panose="02020603050405020304" pitchFamily="18" charset="0"/>
              </a:rPr>
              <a:t> looks like at night on 2022 February 13. By </a:t>
            </a:r>
            <a:r>
              <a:rPr lang="en-US" altLang="zh-CN" sz="1600" b="1" i="1" u="sng" dirty="0">
                <a:solidFill>
                  <a:schemeClr val="tx2">
                    <a:lumMod val="60000"/>
                    <a:lumOff val="40000"/>
                  </a:schemeClr>
                </a:solidFill>
                <a:effectLst/>
                <a:latin typeface="Times New Roman" panose="02020603050405020304" pitchFamily="18" charset="0"/>
                <a:hlinkClick r:id="rId6">
                  <a:extLst>
                    <a:ext uri="{A12FA001-AC4F-418D-AE19-62706E023703}">
                      <ahyp:hlinkClr xmlns:ahyp="http://schemas.microsoft.com/office/drawing/2018/hyperlinkcolor" val="tx"/>
                    </a:ext>
                  </a:extLst>
                </a:hlinkClick>
              </a:rPr>
              <a:t>NASA</a:t>
            </a:r>
            <a:endParaRPr lang="zh-CN" altLang="en-US" sz="1600" dirty="0">
              <a:solidFill>
                <a:schemeClr val="tx2">
                  <a:lumMod val="60000"/>
                  <a:lumOff val="40000"/>
                </a:schemeClr>
              </a:solidFill>
            </a:endParaRPr>
          </a:p>
        </p:txBody>
      </p:sp>
    </p:spTree>
    <p:custDataLst>
      <p:tags r:id="rId1"/>
    </p:custDataLst>
    <p:extLst>
      <p:ext uri="{BB962C8B-B14F-4D97-AF65-F5344CB8AC3E}">
        <p14:creationId xmlns:p14="http://schemas.microsoft.com/office/powerpoint/2010/main" val="28017239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3" descr="微信图片_20240225090606">
            <a:extLst>
              <a:ext uri="{FF2B5EF4-FFF2-40B4-BE49-F238E27FC236}">
                <a16:creationId xmlns:a16="http://schemas.microsoft.com/office/drawing/2014/main" id="{8A284B1E-3783-84B6-53A9-1248B493E766}"/>
              </a:ext>
            </a:extLst>
          </p:cNvPr>
          <p:cNvPicPr>
            <a:picLocks noChangeAspect="1"/>
          </p:cNvPicPr>
          <p:nvPr/>
        </p:nvPicPr>
        <p:blipFill rotWithShape="1">
          <a:blip r:embed="rId3">
            <a:alphaModFix/>
          </a:blip>
          <a:srcRect t="2415" r="9227" b="24893"/>
          <a:stretch/>
        </p:blipFill>
        <p:spPr>
          <a:xfrm>
            <a:off x="0" y="0"/>
            <a:ext cx="12324209" cy="6859422"/>
          </a:xfrm>
          <a:prstGeom prst="rect">
            <a:avLst/>
          </a:prstGeom>
          <a:effectLst>
            <a:reflection endPos="0" dist="50800" dir="5400000" sy="-100000" algn="bl" rotWithShape="0"/>
          </a:effectLst>
        </p:spPr>
      </p:pic>
      <p:pic>
        <p:nvPicPr>
          <p:cNvPr id="3" name="图片 2">
            <a:extLst>
              <a:ext uri="{FF2B5EF4-FFF2-40B4-BE49-F238E27FC236}">
                <a16:creationId xmlns:a16="http://schemas.microsoft.com/office/drawing/2014/main" id="{CC02B919-5051-9558-F6DB-2FDBB2575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3225" y="-91842"/>
            <a:ext cx="18321807" cy="1048608"/>
          </a:xfrm>
          <a:prstGeom prst="rect">
            <a:avLst/>
          </a:prstGeom>
        </p:spPr>
      </p:pic>
      <p:sp>
        <p:nvSpPr>
          <p:cNvPr id="6" name="文本框 5">
            <a:extLst>
              <a:ext uri="{FF2B5EF4-FFF2-40B4-BE49-F238E27FC236}">
                <a16:creationId xmlns:a16="http://schemas.microsoft.com/office/drawing/2014/main" id="{1EF00ABC-262A-9B22-3B32-0B730ABAC682}"/>
              </a:ext>
            </a:extLst>
          </p:cNvPr>
          <p:cNvSpPr txBox="1"/>
          <p:nvPr/>
        </p:nvSpPr>
        <p:spPr>
          <a:xfrm>
            <a:off x="611164" y="-76401"/>
            <a:ext cx="10075194" cy="1323439"/>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Human Practice: Integrated Human Practice</a:t>
            </a:r>
          </a:p>
          <a:p>
            <a:endParaRPr kumimoji="1" lang="zh-CN" altLang="en-US" sz="4000" b="1"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95F88F47-4645-F844-322C-EFC19EE1B6CE}"/>
              </a:ext>
            </a:extLst>
          </p:cNvPr>
          <p:cNvSpPr txBox="1"/>
          <p:nvPr/>
        </p:nvSpPr>
        <p:spPr>
          <a:xfrm>
            <a:off x="611164" y="816667"/>
            <a:ext cx="13257236" cy="523220"/>
          </a:xfrm>
          <a:prstGeom prst="rect">
            <a:avLst/>
          </a:prstGeom>
          <a:noFill/>
        </p:spPr>
        <p:txBody>
          <a:bodyPr wrap="square">
            <a:spAutoFit/>
          </a:bodyPr>
          <a:lstStyle/>
          <a:p>
            <a:r>
              <a:rPr lang="en-US" altLang="zh-CN" sz="2800" dirty="0">
                <a:latin typeface="Times New Roman" panose="02020603050405020304" charset="0"/>
                <a:cs typeface="Times New Roman" panose="02020603050405020304" charset="0"/>
              </a:rPr>
              <a:t>Government</a:t>
            </a:r>
          </a:p>
        </p:txBody>
      </p:sp>
      <p:sp>
        <p:nvSpPr>
          <p:cNvPr id="13" name="文本框 12">
            <a:extLst>
              <a:ext uri="{FF2B5EF4-FFF2-40B4-BE49-F238E27FC236}">
                <a16:creationId xmlns:a16="http://schemas.microsoft.com/office/drawing/2014/main" id="{D2A4FACC-1D8F-0CD2-AB63-42B45159CF62}"/>
              </a:ext>
            </a:extLst>
          </p:cNvPr>
          <p:cNvSpPr txBox="1"/>
          <p:nvPr/>
        </p:nvSpPr>
        <p:spPr>
          <a:xfrm>
            <a:off x="7510272" y="1431729"/>
            <a:ext cx="4315968" cy="3201231"/>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We planned to have a conversation with </a:t>
            </a:r>
            <a:r>
              <a:rPr lang="en-US" altLang="zh-CN" sz="2000" b="1" dirty="0">
                <a:solidFill>
                  <a:srgbClr val="00B050"/>
                </a:solidFill>
                <a:latin typeface="Times New Roman" panose="02020603050405020304" pitchFamily="18" charset="0"/>
                <a:cs typeface="Times New Roman" panose="02020603050405020304" pitchFamily="18" charset="0"/>
              </a:rPr>
              <a:t>Beijing municipal ecology and environment bureau. </a:t>
            </a:r>
          </a:p>
          <a:p>
            <a:endParaRPr lang="en-US" altLang="zh-CN" sz="2000" b="1" dirty="0">
              <a:solidFill>
                <a:srgbClr val="00B050"/>
              </a:solidFill>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The conversation should be focus on </a:t>
            </a:r>
            <a:r>
              <a:rPr lang="en-US" altLang="zh-CN" sz="2000" b="1" dirty="0">
                <a:solidFill>
                  <a:srgbClr val="00B050"/>
                </a:solidFill>
                <a:latin typeface="Times New Roman" panose="02020603050405020304" pitchFamily="18" charset="0"/>
                <a:cs typeface="Times New Roman" panose="02020603050405020304" pitchFamily="18" charset="0"/>
              </a:rPr>
              <a:t>present energy structure and street lighting situation of Beijing, how does the green light project move forward and what should be take care of  from the perspective of policy makers. </a:t>
            </a:r>
            <a:endParaRPr lang="zh-CN" altLang="en-US" sz="2000" b="1" dirty="0">
              <a:solidFill>
                <a:srgbClr val="00B050"/>
              </a:solidFill>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4C71E1A5-C395-32B7-0916-440D77627A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164" y="2177279"/>
            <a:ext cx="6681065" cy="1779536"/>
          </a:xfrm>
          <a:prstGeom prst="rect">
            <a:avLst/>
          </a:prstGeom>
        </p:spPr>
      </p:pic>
    </p:spTree>
    <p:custDataLst>
      <p:tags r:id="rId1"/>
    </p:custDataLst>
    <p:extLst>
      <p:ext uri="{BB962C8B-B14F-4D97-AF65-F5344CB8AC3E}">
        <p14:creationId xmlns:p14="http://schemas.microsoft.com/office/powerpoint/2010/main" val="8722650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内容占位符 3" descr="微信图片_20240225090606">
            <a:extLst>
              <a:ext uri="{FF2B5EF4-FFF2-40B4-BE49-F238E27FC236}">
                <a16:creationId xmlns:a16="http://schemas.microsoft.com/office/drawing/2014/main" id="{25C2C7E6-03F2-C576-5382-D0C6FF8E45A6}"/>
              </a:ext>
            </a:extLst>
          </p:cNvPr>
          <p:cNvPicPr>
            <a:picLocks noChangeAspect="1"/>
          </p:cNvPicPr>
          <p:nvPr/>
        </p:nvPicPr>
        <p:blipFill rotWithShape="1">
          <a:blip r:embed="rId3">
            <a:alphaModFix/>
          </a:blip>
          <a:srcRect t="2415" r="9227" b="24893"/>
          <a:stretch/>
        </p:blipFill>
        <p:spPr>
          <a:xfrm>
            <a:off x="0" y="0"/>
            <a:ext cx="12324209" cy="6859422"/>
          </a:xfrm>
          <a:prstGeom prst="rect">
            <a:avLst/>
          </a:prstGeom>
          <a:effectLst>
            <a:reflection endPos="0" dist="50800" dir="5400000" sy="-100000" algn="bl" rotWithShape="0"/>
          </a:effectLst>
        </p:spPr>
      </p:pic>
      <p:pic>
        <p:nvPicPr>
          <p:cNvPr id="3" name="图片 2">
            <a:extLst>
              <a:ext uri="{FF2B5EF4-FFF2-40B4-BE49-F238E27FC236}">
                <a16:creationId xmlns:a16="http://schemas.microsoft.com/office/drawing/2014/main" id="{CC02B919-5051-9558-F6DB-2FDBB2575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3225" y="-91842"/>
            <a:ext cx="18321807" cy="1048608"/>
          </a:xfrm>
          <a:prstGeom prst="rect">
            <a:avLst/>
          </a:prstGeom>
        </p:spPr>
      </p:pic>
      <p:sp>
        <p:nvSpPr>
          <p:cNvPr id="6" name="文本框 5">
            <a:extLst>
              <a:ext uri="{FF2B5EF4-FFF2-40B4-BE49-F238E27FC236}">
                <a16:creationId xmlns:a16="http://schemas.microsoft.com/office/drawing/2014/main" id="{1EF00ABC-262A-9B22-3B32-0B730ABAC682}"/>
              </a:ext>
            </a:extLst>
          </p:cNvPr>
          <p:cNvSpPr txBox="1"/>
          <p:nvPr/>
        </p:nvSpPr>
        <p:spPr>
          <a:xfrm>
            <a:off x="611164" y="-76401"/>
            <a:ext cx="10075194" cy="1323439"/>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Human Practice: Integrated Human Practice</a:t>
            </a:r>
          </a:p>
          <a:p>
            <a:endParaRPr kumimoji="1" lang="zh-CN" altLang="en-US" sz="4000" b="1"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95F88F47-4645-F844-322C-EFC19EE1B6CE}"/>
              </a:ext>
            </a:extLst>
          </p:cNvPr>
          <p:cNvSpPr txBox="1"/>
          <p:nvPr/>
        </p:nvSpPr>
        <p:spPr>
          <a:xfrm>
            <a:off x="611164" y="816667"/>
            <a:ext cx="13257236" cy="523220"/>
          </a:xfrm>
          <a:prstGeom prst="rect">
            <a:avLst/>
          </a:prstGeom>
          <a:noFill/>
        </p:spPr>
        <p:txBody>
          <a:bodyPr wrap="square">
            <a:spAutoFit/>
          </a:bodyPr>
          <a:lstStyle/>
          <a:p>
            <a:r>
              <a:rPr lang="en-US" altLang="zh-CN" sz="2800" dirty="0">
                <a:latin typeface="Times New Roman" panose="02020603050405020304" charset="0"/>
                <a:cs typeface="Times New Roman" panose="02020603050405020304" charset="0"/>
              </a:rPr>
              <a:t>Du hao’s team</a:t>
            </a:r>
          </a:p>
        </p:txBody>
      </p:sp>
      <p:sp>
        <p:nvSpPr>
          <p:cNvPr id="13" name="文本框 12">
            <a:extLst>
              <a:ext uri="{FF2B5EF4-FFF2-40B4-BE49-F238E27FC236}">
                <a16:creationId xmlns:a16="http://schemas.microsoft.com/office/drawing/2014/main" id="{D2A4FACC-1D8F-0CD2-AB63-42B45159CF62}"/>
              </a:ext>
            </a:extLst>
          </p:cNvPr>
          <p:cNvSpPr txBox="1"/>
          <p:nvPr/>
        </p:nvSpPr>
        <p:spPr>
          <a:xfrm>
            <a:off x="4358235" y="1357775"/>
            <a:ext cx="7602120" cy="4093428"/>
          </a:xfrm>
          <a:prstGeom prst="rect">
            <a:avLst/>
          </a:prstGeom>
          <a:noFill/>
        </p:spPr>
        <p:txBody>
          <a:bodyPr wrap="square">
            <a:spAutoFit/>
          </a:bodyPr>
          <a:lstStyle/>
          <a:p>
            <a:r>
              <a:rPr lang="en-US" altLang="zh-CN" sz="2000" b="1" dirty="0">
                <a:solidFill>
                  <a:srgbClr val="00B050"/>
                </a:solidFill>
                <a:latin typeface="Times New Roman" panose="02020603050405020304" pitchFamily="18" charset="0"/>
                <a:cs typeface="Times New Roman" panose="02020603050405020304" pitchFamily="18" charset="0"/>
              </a:rPr>
              <a:t>Du hao’s team </a:t>
            </a:r>
            <a:r>
              <a:rPr lang="en-US" altLang="zh-CN" sz="2000" dirty="0">
                <a:latin typeface="Times New Roman" panose="02020603050405020304" pitchFamily="18" charset="0"/>
                <a:cs typeface="Times New Roman" panose="02020603050405020304" pitchFamily="18" charset="0"/>
              </a:rPr>
              <a:t>from college of agriculture and biotechnology of Zhejiang university has been keen on the engineering of plants. </a:t>
            </a:r>
          </a:p>
          <a:p>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In 2023, they proposed a new strategy to </a:t>
            </a:r>
            <a:r>
              <a:rPr lang="en-US" altLang="zh-CN" sz="2000" b="1" dirty="0">
                <a:solidFill>
                  <a:srgbClr val="00B050"/>
                </a:solidFill>
                <a:latin typeface="Times New Roman" panose="02020603050405020304" pitchFamily="18" charset="0"/>
                <a:cs typeface="Times New Roman" panose="02020603050405020304" pitchFamily="18" charset="0"/>
              </a:rPr>
              <a:t>transplant the caffeic acid cycle into plants and successfully improved the brightness of luminous plant</a:t>
            </a:r>
            <a:r>
              <a:rPr lang="en-US" altLang="zh-CN" sz="2000" dirty="0">
                <a:latin typeface="Times New Roman" panose="02020603050405020304" pitchFamily="18" charset="0"/>
                <a:cs typeface="Times New Roman" panose="02020603050405020304" pitchFamily="18" charset="0"/>
              </a:rPr>
              <a:t> [12].</a:t>
            </a:r>
          </a:p>
          <a:p>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Since they chose the </a:t>
            </a:r>
            <a:r>
              <a:rPr lang="en-US" altLang="zh-CN" sz="2000" b="1" dirty="0">
                <a:solidFill>
                  <a:srgbClr val="00B050"/>
                </a:solidFill>
                <a:latin typeface="Times New Roman" panose="02020603050405020304" pitchFamily="18" charset="0"/>
                <a:cs typeface="Times New Roman" panose="02020603050405020304" pitchFamily="18" charset="0"/>
              </a:rPr>
              <a:t>same bio-luminescence system</a:t>
            </a:r>
            <a:r>
              <a:rPr lang="en-US" altLang="zh-CN" sz="2000" dirty="0">
                <a:latin typeface="Times New Roman" panose="02020603050405020304" pitchFamily="18" charset="0"/>
                <a:cs typeface="Times New Roman" panose="02020603050405020304" pitchFamily="18" charset="0"/>
              </a:rPr>
              <a:t>, we can learn from how they transplant the caffeic acid cycle and how they improved it. </a:t>
            </a:r>
          </a:p>
          <a:p>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Compared to our microbial carrier, they chose plants to load the bio-luminescence cycle. It should be interesting and meaningful to </a:t>
            </a:r>
            <a:r>
              <a:rPr lang="en-US" altLang="zh-CN" sz="2000" b="1" dirty="0">
                <a:solidFill>
                  <a:srgbClr val="00B050"/>
                </a:solidFill>
                <a:latin typeface="Times New Roman" panose="02020603050405020304" pitchFamily="18" charset="0"/>
                <a:cs typeface="Times New Roman" panose="02020603050405020304" pitchFamily="18" charset="0"/>
              </a:rPr>
              <a:t>compare the two different choices and help us to further design our model</a:t>
            </a:r>
            <a:r>
              <a:rPr lang="en-US" altLang="zh-CN" sz="2000" dirty="0">
                <a:latin typeface="Times New Roman" panose="02020603050405020304" pitchFamily="18" charset="0"/>
                <a:cs typeface="Times New Roman" panose="02020603050405020304" pitchFamily="18" charset="0"/>
              </a:rPr>
              <a:t>. </a:t>
            </a:r>
            <a:endParaRPr lang="zh-CN" altLang="en-US" sz="2000" b="1" dirty="0">
              <a:solidFill>
                <a:srgbClr val="00B050"/>
              </a:solidFill>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0EEE3122-B81F-7491-481A-0087AF007DF5}"/>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8723" y="1416288"/>
            <a:ext cx="3346175" cy="3862294"/>
          </a:xfrm>
          <a:prstGeom prst="rect">
            <a:avLst/>
          </a:prstGeom>
        </p:spPr>
      </p:pic>
      <p:sp>
        <p:nvSpPr>
          <p:cNvPr id="16" name="文本框 15">
            <a:extLst>
              <a:ext uri="{FF2B5EF4-FFF2-40B4-BE49-F238E27FC236}">
                <a16:creationId xmlns:a16="http://schemas.microsoft.com/office/drawing/2014/main" id="{A564DB0B-56FB-2C45-5295-AE9C06CECC3B}"/>
              </a:ext>
            </a:extLst>
          </p:cNvPr>
          <p:cNvSpPr txBox="1"/>
          <p:nvPr/>
        </p:nvSpPr>
        <p:spPr>
          <a:xfrm>
            <a:off x="572251" y="5278582"/>
            <a:ext cx="3213734" cy="830997"/>
          </a:xfrm>
          <a:prstGeom prst="rect">
            <a:avLst/>
          </a:prstGeom>
          <a:noFill/>
        </p:spPr>
        <p:txBody>
          <a:bodyPr wrap="square">
            <a:spAutoFit/>
          </a:bodyPr>
          <a:lstStyle/>
          <a:p>
            <a:r>
              <a:rPr lang="en-US" altLang="zh-CN" sz="1600" b="0" i="1" u="none" strike="noStrike" dirty="0">
                <a:solidFill>
                  <a:schemeClr val="tx2">
                    <a:lumMod val="60000"/>
                    <a:lumOff val="40000"/>
                  </a:schemeClr>
                </a:solidFill>
                <a:effectLst/>
                <a:latin typeface="Times New Roman" panose="02020603050405020304" pitchFamily="18" charset="0"/>
              </a:rPr>
              <a:t>The performance of </a:t>
            </a:r>
            <a:r>
              <a:rPr lang="en-US" altLang="zh-CN" sz="1600" b="0" i="1" u="none" strike="noStrike" dirty="0" err="1">
                <a:solidFill>
                  <a:schemeClr val="tx2">
                    <a:lumMod val="60000"/>
                    <a:lumOff val="40000"/>
                  </a:schemeClr>
                </a:solidFill>
                <a:effectLst/>
                <a:latin typeface="Times New Roman" panose="02020603050405020304" pitchFamily="18" charset="0"/>
              </a:rPr>
              <a:t>eFBP</a:t>
            </a:r>
            <a:r>
              <a:rPr lang="en-US" altLang="zh-CN" sz="1600" b="0" i="1" u="none" strike="noStrike" dirty="0">
                <a:solidFill>
                  <a:schemeClr val="tx2">
                    <a:lumMod val="60000"/>
                    <a:lumOff val="40000"/>
                  </a:schemeClr>
                </a:solidFill>
                <a:effectLst/>
                <a:latin typeface="Times New Roman" panose="02020603050405020304" pitchFamily="18" charset="0"/>
              </a:rPr>
              <a:t> bioluminescent plants in lighting up the room [12].</a:t>
            </a:r>
            <a:endParaRPr lang="zh-CN" altLang="en-US" sz="1600" dirty="0">
              <a:solidFill>
                <a:schemeClr val="tx2">
                  <a:lumMod val="60000"/>
                  <a:lumOff val="40000"/>
                </a:schemeClr>
              </a:solidFill>
            </a:endParaRPr>
          </a:p>
        </p:txBody>
      </p:sp>
    </p:spTree>
    <p:custDataLst>
      <p:tags r:id="rId1"/>
    </p:custDataLst>
    <p:extLst>
      <p:ext uri="{BB962C8B-B14F-4D97-AF65-F5344CB8AC3E}">
        <p14:creationId xmlns:p14="http://schemas.microsoft.com/office/powerpoint/2010/main" val="9580961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3" descr="微信图片_20240225090606">
            <a:extLst>
              <a:ext uri="{FF2B5EF4-FFF2-40B4-BE49-F238E27FC236}">
                <a16:creationId xmlns:a16="http://schemas.microsoft.com/office/drawing/2014/main" id="{630D9463-28A3-3AAC-F3B2-0BCEF6AC4BD4}"/>
              </a:ext>
            </a:extLst>
          </p:cNvPr>
          <p:cNvPicPr>
            <a:picLocks noChangeAspect="1"/>
          </p:cNvPicPr>
          <p:nvPr/>
        </p:nvPicPr>
        <p:blipFill rotWithShape="1">
          <a:blip r:embed="rId3">
            <a:alphaModFix/>
          </a:blip>
          <a:srcRect t="2415" r="9227" b="24893"/>
          <a:stretch/>
        </p:blipFill>
        <p:spPr>
          <a:xfrm>
            <a:off x="0" y="0"/>
            <a:ext cx="12324209" cy="6859422"/>
          </a:xfrm>
          <a:prstGeom prst="rect">
            <a:avLst/>
          </a:prstGeom>
          <a:effectLst>
            <a:reflection endPos="0" dist="50800" dir="5400000" sy="-100000" algn="bl" rotWithShape="0"/>
          </a:effectLst>
        </p:spPr>
      </p:pic>
      <p:pic>
        <p:nvPicPr>
          <p:cNvPr id="3" name="图片 2">
            <a:extLst>
              <a:ext uri="{FF2B5EF4-FFF2-40B4-BE49-F238E27FC236}">
                <a16:creationId xmlns:a16="http://schemas.microsoft.com/office/drawing/2014/main" id="{CC02B919-5051-9558-F6DB-2FDBB2575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3225" y="-91842"/>
            <a:ext cx="18321807" cy="1048608"/>
          </a:xfrm>
          <a:prstGeom prst="rect">
            <a:avLst/>
          </a:prstGeom>
        </p:spPr>
      </p:pic>
      <p:sp>
        <p:nvSpPr>
          <p:cNvPr id="6" name="文本框 5">
            <a:extLst>
              <a:ext uri="{FF2B5EF4-FFF2-40B4-BE49-F238E27FC236}">
                <a16:creationId xmlns:a16="http://schemas.microsoft.com/office/drawing/2014/main" id="{1EF00ABC-262A-9B22-3B32-0B730ABAC682}"/>
              </a:ext>
            </a:extLst>
          </p:cNvPr>
          <p:cNvSpPr txBox="1"/>
          <p:nvPr/>
        </p:nvSpPr>
        <p:spPr>
          <a:xfrm>
            <a:off x="611164" y="-76401"/>
            <a:ext cx="10075194" cy="1323439"/>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Human Practice: Integrated Human Practice</a:t>
            </a:r>
          </a:p>
          <a:p>
            <a:endParaRPr kumimoji="1" lang="zh-CN" altLang="en-US" sz="4000" b="1"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95F88F47-4645-F844-322C-EFC19EE1B6CE}"/>
              </a:ext>
            </a:extLst>
          </p:cNvPr>
          <p:cNvSpPr txBox="1"/>
          <p:nvPr/>
        </p:nvSpPr>
        <p:spPr>
          <a:xfrm>
            <a:off x="611164" y="816667"/>
            <a:ext cx="13257236" cy="523220"/>
          </a:xfrm>
          <a:prstGeom prst="rect">
            <a:avLst/>
          </a:prstGeom>
          <a:noFill/>
        </p:spPr>
        <p:txBody>
          <a:bodyPr wrap="square">
            <a:spAutoFit/>
          </a:bodyPr>
          <a:lstStyle/>
          <a:p>
            <a:r>
              <a:rPr lang="en-US" altLang="zh-CN" sz="2800" dirty="0">
                <a:latin typeface="Times New Roman" panose="02020603050405020304" charset="0"/>
                <a:cs typeface="Times New Roman" panose="02020603050405020304" charset="0"/>
              </a:rPr>
              <a:t>ShanghaiTech-China-2023</a:t>
            </a:r>
          </a:p>
        </p:txBody>
      </p:sp>
      <p:sp>
        <p:nvSpPr>
          <p:cNvPr id="13" name="文本框 12">
            <a:extLst>
              <a:ext uri="{FF2B5EF4-FFF2-40B4-BE49-F238E27FC236}">
                <a16:creationId xmlns:a16="http://schemas.microsoft.com/office/drawing/2014/main" id="{D2A4FACC-1D8F-0CD2-AB63-42B45159CF62}"/>
              </a:ext>
            </a:extLst>
          </p:cNvPr>
          <p:cNvSpPr txBox="1"/>
          <p:nvPr/>
        </p:nvSpPr>
        <p:spPr>
          <a:xfrm>
            <a:off x="8010143" y="1357774"/>
            <a:ext cx="3950211" cy="4093428"/>
          </a:xfrm>
          <a:prstGeom prst="rect">
            <a:avLst/>
          </a:prstGeom>
          <a:noFill/>
        </p:spPr>
        <p:txBody>
          <a:bodyPr wrap="square">
            <a:spAutoFit/>
          </a:bodyPr>
          <a:lstStyle/>
          <a:p>
            <a:r>
              <a:rPr lang="en-US" altLang="zh-CN" sz="2000" b="1" dirty="0">
                <a:solidFill>
                  <a:srgbClr val="00B050"/>
                </a:solidFill>
                <a:latin typeface="Times New Roman" panose="02020603050405020304" pitchFamily="18" charset="0"/>
                <a:cs typeface="Times New Roman" panose="02020603050405020304" pitchFamily="18" charset="0"/>
              </a:rPr>
              <a:t>ShanghaiTech-China-2023</a:t>
            </a:r>
            <a:r>
              <a:rPr lang="en-US" altLang="zh-CN" sz="2000" dirty="0">
                <a:latin typeface="Times New Roman" panose="02020603050405020304" pitchFamily="18" charset="0"/>
                <a:cs typeface="Times New Roman" panose="02020603050405020304" pitchFamily="18" charset="0"/>
              </a:rPr>
              <a:t> carried out a similar project of ours.</a:t>
            </a:r>
          </a:p>
          <a:p>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Instead of caffeic acid cycle, they select a </a:t>
            </a:r>
            <a:r>
              <a:rPr lang="en-US" altLang="zh-CN" sz="2000" b="1" dirty="0">
                <a:solidFill>
                  <a:srgbClr val="00B050"/>
                </a:solidFill>
                <a:latin typeface="Times New Roman" panose="02020603050405020304" pitchFamily="18" charset="0"/>
                <a:cs typeface="Times New Roman" panose="02020603050405020304" pitchFamily="18" charset="0"/>
              </a:rPr>
              <a:t>bacterial-original luminescence </a:t>
            </a:r>
            <a:r>
              <a:rPr lang="en-US" altLang="zh-CN" sz="2000" dirty="0">
                <a:latin typeface="Times New Roman" panose="02020603050405020304" pitchFamily="18" charset="0"/>
                <a:cs typeface="Times New Roman" panose="02020603050405020304" pitchFamily="18" charset="0"/>
              </a:rPr>
              <a:t>system to create light. </a:t>
            </a:r>
          </a:p>
          <a:p>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And they choose to transfer the system </a:t>
            </a:r>
            <a:r>
              <a:rPr lang="en-US" altLang="zh-CN" sz="2000" b="1" dirty="0">
                <a:solidFill>
                  <a:srgbClr val="00B050"/>
                </a:solidFill>
                <a:latin typeface="Times New Roman" panose="02020603050405020304" pitchFamily="18" charset="0"/>
                <a:cs typeface="Times New Roman" panose="02020603050405020304" pitchFamily="18" charset="0"/>
              </a:rPr>
              <a:t>directly into </a:t>
            </a:r>
            <a:r>
              <a:rPr lang="en-US" altLang="zh-CN" sz="2000" b="1" dirty="0" err="1">
                <a:solidFill>
                  <a:srgbClr val="00B050"/>
                </a:solidFill>
                <a:latin typeface="Times New Roman" panose="02020603050405020304" pitchFamily="18" charset="0"/>
                <a:cs typeface="Times New Roman" panose="02020603050405020304" pitchFamily="18" charset="0"/>
              </a:rPr>
              <a:t>cyanophyta</a:t>
            </a:r>
            <a:r>
              <a:rPr lang="en-US" altLang="zh-CN" sz="2000" b="1" dirty="0">
                <a:solidFill>
                  <a:srgbClr val="00B050"/>
                </a:solidFill>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to create light.</a:t>
            </a:r>
          </a:p>
          <a:p>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It should be beneficial to have a communication with them.</a:t>
            </a:r>
            <a:endParaRPr lang="zh-CN" altLang="en-US" sz="2000"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3D566E28-C41F-3764-E492-E61C81CB2B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164" y="1416288"/>
            <a:ext cx="7075551" cy="4034914"/>
          </a:xfrm>
          <a:prstGeom prst="rect">
            <a:avLst/>
          </a:prstGeom>
        </p:spPr>
      </p:pic>
      <p:sp>
        <p:nvSpPr>
          <p:cNvPr id="10" name="文本框 9">
            <a:extLst>
              <a:ext uri="{FF2B5EF4-FFF2-40B4-BE49-F238E27FC236}">
                <a16:creationId xmlns:a16="http://schemas.microsoft.com/office/drawing/2014/main" id="{0D54383C-622E-21FE-4BD9-4BA10D88A40B}"/>
              </a:ext>
            </a:extLst>
          </p:cNvPr>
          <p:cNvSpPr txBox="1"/>
          <p:nvPr/>
        </p:nvSpPr>
        <p:spPr>
          <a:xfrm>
            <a:off x="1926057" y="5500226"/>
            <a:ext cx="9160624" cy="338554"/>
          </a:xfrm>
          <a:prstGeom prst="rect">
            <a:avLst/>
          </a:prstGeom>
          <a:noFill/>
        </p:spPr>
        <p:txBody>
          <a:bodyPr wrap="square">
            <a:spAutoFit/>
          </a:bodyPr>
          <a:lstStyle/>
          <a:p>
            <a:r>
              <a:rPr lang="en-US" altLang="zh-CN" sz="1600" b="0" i="1" u="none" strike="noStrike" dirty="0">
                <a:solidFill>
                  <a:schemeClr val="tx2">
                    <a:lumMod val="60000"/>
                    <a:lumOff val="40000"/>
                  </a:schemeClr>
                </a:solidFill>
                <a:effectLst/>
                <a:latin typeface="Times New Roman" panose="02020603050405020304" pitchFamily="18" charset="0"/>
              </a:rPr>
              <a:t>Homepage of ShanghaiTech</a:t>
            </a:r>
            <a:r>
              <a:rPr lang="en-US" altLang="zh-CN" sz="1600" i="1" dirty="0">
                <a:solidFill>
                  <a:schemeClr val="tx2">
                    <a:lumMod val="60000"/>
                    <a:lumOff val="40000"/>
                  </a:schemeClr>
                </a:solidFill>
                <a:latin typeface="Times New Roman" panose="02020603050405020304" pitchFamily="18" charset="0"/>
              </a:rPr>
              <a:t>-China-2023‘s wiki.</a:t>
            </a:r>
            <a:endParaRPr lang="zh-CN" altLang="en-US" sz="1600" dirty="0">
              <a:solidFill>
                <a:schemeClr val="tx2">
                  <a:lumMod val="60000"/>
                  <a:lumOff val="40000"/>
                </a:schemeClr>
              </a:solidFill>
            </a:endParaRPr>
          </a:p>
        </p:txBody>
      </p:sp>
    </p:spTree>
    <p:custDataLst>
      <p:tags r:id="rId1"/>
    </p:custDataLst>
    <p:extLst>
      <p:ext uri="{BB962C8B-B14F-4D97-AF65-F5344CB8AC3E}">
        <p14:creationId xmlns:p14="http://schemas.microsoft.com/office/powerpoint/2010/main" val="14494950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3" descr="微信图片_20240225090606">
            <a:extLst>
              <a:ext uri="{FF2B5EF4-FFF2-40B4-BE49-F238E27FC236}">
                <a16:creationId xmlns:a16="http://schemas.microsoft.com/office/drawing/2014/main" id="{8E2AC20E-97B6-8CE8-BC10-2DCDEE73B51E}"/>
              </a:ext>
            </a:extLst>
          </p:cNvPr>
          <p:cNvPicPr>
            <a:picLocks noChangeAspect="1"/>
          </p:cNvPicPr>
          <p:nvPr/>
        </p:nvPicPr>
        <p:blipFill rotWithShape="1">
          <a:blip r:embed="rId3">
            <a:alphaModFix/>
          </a:blip>
          <a:srcRect t="2415" r="9227" b="24893"/>
          <a:stretch/>
        </p:blipFill>
        <p:spPr>
          <a:xfrm>
            <a:off x="0" y="0"/>
            <a:ext cx="12324209" cy="6859422"/>
          </a:xfrm>
          <a:prstGeom prst="rect">
            <a:avLst/>
          </a:prstGeom>
          <a:effectLst>
            <a:reflection endPos="0" dist="50800" dir="5400000" sy="-100000" algn="bl" rotWithShape="0"/>
          </a:effectLst>
        </p:spPr>
      </p:pic>
      <p:pic>
        <p:nvPicPr>
          <p:cNvPr id="3" name="图片 2">
            <a:extLst>
              <a:ext uri="{FF2B5EF4-FFF2-40B4-BE49-F238E27FC236}">
                <a16:creationId xmlns:a16="http://schemas.microsoft.com/office/drawing/2014/main" id="{CC02B919-5051-9558-F6DB-2FDBB2575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3225" y="-91842"/>
            <a:ext cx="18321807" cy="1048608"/>
          </a:xfrm>
          <a:prstGeom prst="rect">
            <a:avLst/>
          </a:prstGeom>
        </p:spPr>
      </p:pic>
      <p:sp>
        <p:nvSpPr>
          <p:cNvPr id="6" name="文本框 5">
            <a:extLst>
              <a:ext uri="{FF2B5EF4-FFF2-40B4-BE49-F238E27FC236}">
                <a16:creationId xmlns:a16="http://schemas.microsoft.com/office/drawing/2014/main" id="{1EF00ABC-262A-9B22-3B32-0B730ABAC682}"/>
              </a:ext>
            </a:extLst>
          </p:cNvPr>
          <p:cNvSpPr txBox="1"/>
          <p:nvPr/>
        </p:nvSpPr>
        <p:spPr>
          <a:xfrm>
            <a:off x="611164" y="-76401"/>
            <a:ext cx="10075194" cy="1323439"/>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Human Practice: Integrated Human Practice</a:t>
            </a:r>
          </a:p>
          <a:p>
            <a:endParaRPr kumimoji="1" lang="zh-CN" altLang="en-US" sz="4000" b="1"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95F88F47-4645-F844-322C-EFC19EE1B6CE}"/>
              </a:ext>
            </a:extLst>
          </p:cNvPr>
          <p:cNvSpPr txBox="1"/>
          <p:nvPr/>
        </p:nvSpPr>
        <p:spPr>
          <a:xfrm>
            <a:off x="611164" y="816667"/>
            <a:ext cx="13257236" cy="523220"/>
          </a:xfrm>
          <a:prstGeom prst="rect">
            <a:avLst/>
          </a:prstGeom>
          <a:noFill/>
        </p:spPr>
        <p:txBody>
          <a:bodyPr wrap="square">
            <a:spAutoFit/>
          </a:bodyPr>
          <a:lstStyle/>
          <a:p>
            <a:r>
              <a:rPr lang="en-US" altLang="zh-CN" sz="2800" dirty="0">
                <a:latin typeface="Times New Roman" panose="02020603050405020304" charset="0"/>
                <a:cs typeface="Times New Roman" panose="02020603050405020304" charset="0"/>
              </a:rPr>
              <a:t>Light Bio</a:t>
            </a:r>
          </a:p>
        </p:txBody>
      </p:sp>
      <p:sp>
        <p:nvSpPr>
          <p:cNvPr id="13" name="文本框 12">
            <a:extLst>
              <a:ext uri="{FF2B5EF4-FFF2-40B4-BE49-F238E27FC236}">
                <a16:creationId xmlns:a16="http://schemas.microsoft.com/office/drawing/2014/main" id="{D2A4FACC-1D8F-0CD2-AB63-42B45159CF62}"/>
              </a:ext>
            </a:extLst>
          </p:cNvPr>
          <p:cNvSpPr txBox="1"/>
          <p:nvPr/>
        </p:nvSpPr>
        <p:spPr>
          <a:xfrm>
            <a:off x="8010143" y="1357774"/>
            <a:ext cx="3950211" cy="4093428"/>
          </a:xfrm>
          <a:prstGeom prst="rect">
            <a:avLst/>
          </a:prstGeom>
          <a:noFill/>
        </p:spPr>
        <p:txBody>
          <a:bodyPr wrap="square">
            <a:spAutoFit/>
          </a:bodyPr>
          <a:lstStyle/>
          <a:p>
            <a:r>
              <a:rPr lang="en-US" altLang="zh-CN" sz="2000" b="1" dirty="0">
                <a:solidFill>
                  <a:srgbClr val="00B050"/>
                </a:solidFill>
                <a:latin typeface="Times New Roman" panose="02020603050405020304" pitchFamily="18" charset="0"/>
                <a:cs typeface="Times New Roman" panose="02020603050405020304" pitchFamily="18" charset="0"/>
              </a:rPr>
              <a:t>Light bio </a:t>
            </a:r>
            <a:r>
              <a:rPr lang="en-US" altLang="zh-CN" sz="2000" dirty="0">
                <a:latin typeface="Times New Roman" panose="02020603050405020304" pitchFamily="18" charset="0"/>
                <a:cs typeface="Times New Roman" panose="02020603050405020304" pitchFamily="18" charset="0"/>
              </a:rPr>
              <a:t>is a commercial company celling firefly petunia. </a:t>
            </a:r>
          </a:p>
          <a:p>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It's interesting to learn how they come up with the idea and how to make it</a:t>
            </a:r>
            <a:r>
              <a:rPr lang="en-US" altLang="zh-CN" sz="2000" b="1" dirty="0">
                <a:solidFill>
                  <a:srgbClr val="00B050"/>
                </a:solidFill>
                <a:latin typeface="Times New Roman" panose="02020603050405020304" pitchFamily="18" charset="0"/>
                <a:cs typeface="Times New Roman" panose="02020603050405020304" pitchFamily="18" charset="0"/>
              </a:rPr>
              <a:t> profitable</a:t>
            </a:r>
            <a:r>
              <a:rPr lang="en-US" altLang="zh-CN" sz="2000" dirty="0">
                <a:latin typeface="Times New Roman" panose="02020603050405020304" pitchFamily="18" charset="0"/>
                <a:cs typeface="Times New Roman" panose="02020603050405020304" pitchFamily="18" charset="0"/>
              </a:rPr>
              <a:t>.</a:t>
            </a:r>
          </a:p>
          <a:p>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Selling a living plant is different from selling an </a:t>
            </a:r>
            <a:r>
              <a:rPr lang="en-US" altLang="zh-CN" sz="2000" dirty="0" err="1">
                <a:latin typeface="Times New Roman" panose="02020603050405020304" pitchFamily="18" charset="0"/>
                <a:cs typeface="Times New Roman" panose="02020603050405020304" pitchFamily="18" charset="0"/>
              </a:rPr>
              <a:t>iphone</a:t>
            </a:r>
            <a:r>
              <a:rPr lang="en-US" altLang="zh-CN" sz="2000" dirty="0">
                <a:latin typeface="Times New Roman" panose="02020603050405020304" pitchFamily="18" charset="0"/>
                <a:cs typeface="Times New Roman" panose="02020603050405020304" pitchFamily="18" charset="0"/>
              </a:rPr>
              <a:t>, especially for </a:t>
            </a:r>
            <a:r>
              <a:rPr lang="en-US" altLang="zh-CN" sz="2000" b="1" dirty="0">
                <a:solidFill>
                  <a:srgbClr val="00B050"/>
                </a:solidFill>
                <a:latin typeface="Times New Roman" panose="02020603050405020304" pitchFamily="18" charset="0"/>
                <a:cs typeface="Times New Roman" panose="02020603050405020304" pitchFamily="18" charset="0"/>
              </a:rPr>
              <a:t>genetically engineered plants</a:t>
            </a:r>
            <a:r>
              <a:rPr lang="en-US" altLang="zh-CN" sz="2000" dirty="0">
                <a:latin typeface="Times New Roman" panose="02020603050405020304" pitchFamily="18" charset="0"/>
                <a:cs typeface="Times New Roman" panose="02020603050405020304" pitchFamily="18" charset="0"/>
              </a:rPr>
              <a:t>.</a:t>
            </a:r>
          </a:p>
          <a:p>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How to make the light </a:t>
            </a:r>
            <a:r>
              <a:rPr lang="en-US" altLang="zh-CN" sz="2000" b="1" dirty="0">
                <a:solidFill>
                  <a:srgbClr val="00B050"/>
                </a:solidFill>
                <a:latin typeface="Times New Roman" panose="02020603050405020304" pitchFamily="18" charset="0"/>
                <a:cs typeface="Times New Roman" panose="02020603050405020304" pitchFamily="18" charset="0"/>
              </a:rPr>
              <a:t>sustainable</a:t>
            </a:r>
            <a:r>
              <a:rPr lang="en-US" altLang="zh-CN" sz="2000" dirty="0">
                <a:latin typeface="Times New Roman" panose="02020603050405020304" pitchFamily="18" charset="0"/>
                <a:cs typeface="Times New Roman" panose="02020603050405020304" pitchFamily="18" charset="0"/>
              </a:rPr>
              <a:t> is also a key question we care about. </a:t>
            </a:r>
            <a:endParaRPr lang="zh-CN" altLang="en-US" sz="2000"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3D566E28-C41F-3764-E492-E61C81CB2B2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716495" y="1416288"/>
            <a:ext cx="6968861" cy="4094206"/>
          </a:xfrm>
          <a:prstGeom prst="rect">
            <a:avLst/>
          </a:prstGeom>
        </p:spPr>
      </p:pic>
      <p:sp>
        <p:nvSpPr>
          <p:cNvPr id="7" name="文本框 6">
            <a:extLst>
              <a:ext uri="{FF2B5EF4-FFF2-40B4-BE49-F238E27FC236}">
                <a16:creationId xmlns:a16="http://schemas.microsoft.com/office/drawing/2014/main" id="{839D26D2-DCE7-DD75-455B-DBBB54FE4CF2}"/>
              </a:ext>
            </a:extLst>
          </p:cNvPr>
          <p:cNvSpPr txBox="1"/>
          <p:nvPr/>
        </p:nvSpPr>
        <p:spPr>
          <a:xfrm>
            <a:off x="-379387" y="5510494"/>
            <a:ext cx="9160624" cy="338554"/>
          </a:xfrm>
          <a:prstGeom prst="rect">
            <a:avLst/>
          </a:prstGeom>
          <a:noFill/>
        </p:spPr>
        <p:txBody>
          <a:bodyPr wrap="square">
            <a:spAutoFit/>
          </a:bodyPr>
          <a:lstStyle/>
          <a:p>
            <a:pPr algn="ctr"/>
            <a:r>
              <a:rPr lang="en-US" altLang="zh-CN" sz="1600" b="0" i="1" u="none" strike="noStrike" dirty="0">
                <a:solidFill>
                  <a:schemeClr val="tx2">
                    <a:lumMod val="60000"/>
                    <a:lumOff val="40000"/>
                  </a:schemeClr>
                </a:solidFill>
                <a:effectLst/>
                <a:latin typeface="Times New Roman" panose="02020603050405020304" pitchFamily="18" charset="0"/>
              </a:rPr>
              <a:t>Homepage of Light Bio</a:t>
            </a:r>
            <a:endParaRPr lang="zh-CN" altLang="en-US" sz="1600" dirty="0">
              <a:solidFill>
                <a:schemeClr val="tx2">
                  <a:lumMod val="60000"/>
                  <a:lumOff val="40000"/>
                </a:schemeClr>
              </a:solidFill>
            </a:endParaRPr>
          </a:p>
        </p:txBody>
      </p:sp>
    </p:spTree>
    <p:custDataLst>
      <p:tags r:id="rId1"/>
    </p:custDataLst>
    <p:extLst>
      <p:ext uri="{BB962C8B-B14F-4D97-AF65-F5344CB8AC3E}">
        <p14:creationId xmlns:p14="http://schemas.microsoft.com/office/powerpoint/2010/main" val="13108646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3" descr="微信图片_20240225090606">
            <a:extLst>
              <a:ext uri="{FF2B5EF4-FFF2-40B4-BE49-F238E27FC236}">
                <a16:creationId xmlns:a16="http://schemas.microsoft.com/office/drawing/2014/main" id="{3B404A72-8B7D-D1ED-87D4-1978C66159D9}"/>
              </a:ext>
            </a:extLst>
          </p:cNvPr>
          <p:cNvPicPr>
            <a:picLocks noChangeAspect="1"/>
          </p:cNvPicPr>
          <p:nvPr/>
        </p:nvPicPr>
        <p:blipFill rotWithShape="1">
          <a:blip r:embed="rId3">
            <a:alphaModFix/>
          </a:blip>
          <a:srcRect t="2415" r="9227" b="24893"/>
          <a:stretch/>
        </p:blipFill>
        <p:spPr>
          <a:xfrm>
            <a:off x="0" y="0"/>
            <a:ext cx="12324209" cy="6859422"/>
          </a:xfrm>
          <a:prstGeom prst="rect">
            <a:avLst/>
          </a:prstGeom>
          <a:effectLst>
            <a:reflection endPos="0" dist="50800" dir="5400000" sy="-100000" algn="bl" rotWithShape="0"/>
          </a:effectLst>
        </p:spPr>
      </p:pic>
      <p:pic>
        <p:nvPicPr>
          <p:cNvPr id="3" name="图片 2">
            <a:extLst>
              <a:ext uri="{FF2B5EF4-FFF2-40B4-BE49-F238E27FC236}">
                <a16:creationId xmlns:a16="http://schemas.microsoft.com/office/drawing/2014/main" id="{CC02B919-5051-9558-F6DB-2FDBB2575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3225" y="-91842"/>
            <a:ext cx="18321807" cy="1048608"/>
          </a:xfrm>
          <a:prstGeom prst="rect">
            <a:avLst/>
          </a:prstGeom>
        </p:spPr>
      </p:pic>
      <p:sp>
        <p:nvSpPr>
          <p:cNvPr id="6" name="文本框 5">
            <a:extLst>
              <a:ext uri="{FF2B5EF4-FFF2-40B4-BE49-F238E27FC236}">
                <a16:creationId xmlns:a16="http://schemas.microsoft.com/office/drawing/2014/main" id="{1EF00ABC-262A-9B22-3B32-0B730ABAC682}"/>
              </a:ext>
            </a:extLst>
          </p:cNvPr>
          <p:cNvSpPr txBox="1"/>
          <p:nvPr/>
        </p:nvSpPr>
        <p:spPr>
          <a:xfrm>
            <a:off x="611164" y="-76401"/>
            <a:ext cx="6312947" cy="1323439"/>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Human Practice: Education</a:t>
            </a:r>
          </a:p>
          <a:p>
            <a:endParaRPr kumimoji="1" lang="zh-CN" altLang="en-US" sz="4000" b="1"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95F88F47-4645-F844-322C-EFC19EE1B6CE}"/>
              </a:ext>
            </a:extLst>
          </p:cNvPr>
          <p:cNvSpPr txBox="1"/>
          <p:nvPr/>
        </p:nvSpPr>
        <p:spPr>
          <a:xfrm>
            <a:off x="611164" y="816667"/>
            <a:ext cx="13257236" cy="523220"/>
          </a:xfrm>
          <a:prstGeom prst="rect">
            <a:avLst/>
          </a:prstGeom>
          <a:noFill/>
        </p:spPr>
        <p:txBody>
          <a:bodyPr wrap="square">
            <a:spAutoFit/>
          </a:bodyPr>
          <a:lstStyle/>
          <a:p>
            <a:r>
              <a:rPr lang="en-US" altLang="zh-CN" sz="2800" dirty="0">
                <a:latin typeface="Times New Roman" panose="02020603050405020304" charset="0"/>
                <a:cs typeface="Times New Roman" panose="02020603050405020304" charset="0"/>
              </a:rPr>
              <a:t>Progressive goals during our education</a:t>
            </a:r>
          </a:p>
        </p:txBody>
      </p:sp>
      <p:pic>
        <p:nvPicPr>
          <p:cNvPr id="7" name="图片 6">
            <a:extLst>
              <a:ext uri="{FF2B5EF4-FFF2-40B4-BE49-F238E27FC236}">
                <a16:creationId xmlns:a16="http://schemas.microsoft.com/office/drawing/2014/main" id="{2F70BDAA-0C25-A740-2406-0C5E6B09F4FB}"/>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1276" y="1323439"/>
            <a:ext cx="6792722" cy="4435729"/>
          </a:xfrm>
          <a:prstGeom prst="rect">
            <a:avLst/>
          </a:prstGeom>
        </p:spPr>
      </p:pic>
    </p:spTree>
    <p:custDataLst>
      <p:tags r:id="rId1"/>
    </p:custDataLst>
    <p:extLst>
      <p:ext uri="{BB962C8B-B14F-4D97-AF65-F5344CB8AC3E}">
        <p14:creationId xmlns:p14="http://schemas.microsoft.com/office/powerpoint/2010/main" val="16227662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内容占位符 3" descr="微信图片_20240225090606">
            <a:extLst>
              <a:ext uri="{FF2B5EF4-FFF2-40B4-BE49-F238E27FC236}">
                <a16:creationId xmlns:a16="http://schemas.microsoft.com/office/drawing/2014/main" id="{3AED7061-09C7-0D3B-1E94-95DB7441D315}"/>
              </a:ext>
            </a:extLst>
          </p:cNvPr>
          <p:cNvPicPr>
            <a:picLocks noChangeAspect="1"/>
          </p:cNvPicPr>
          <p:nvPr/>
        </p:nvPicPr>
        <p:blipFill rotWithShape="1">
          <a:blip r:embed="rId4">
            <a:alphaModFix/>
          </a:blip>
          <a:srcRect t="2415" r="9227" b="24893"/>
          <a:stretch/>
        </p:blipFill>
        <p:spPr>
          <a:xfrm>
            <a:off x="0" y="0"/>
            <a:ext cx="12324209" cy="6859422"/>
          </a:xfrm>
          <a:prstGeom prst="rect">
            <a:avLst/>
          </a:prstGeom>
          <a:effectLst>
            <a:reflection endPos="0" dist="50800" dir="5400000" sy="-100000" algn="bl" rotWithShape="0"/>
          </a:effectLst>
        </p:spPr>
      </p:pic>
      <p:pic>
        <p:nvPicPr>
          <p:cNvPr id="3" name="图片 2">
            <a:extLst>
              <a:ext uri="{FF2B5EF4-FFF2-40B4-BE49-F238E27FC236}">
                <a16:creationId xmlns:a16="http://schemas.microsoft.com/office/drawing/2014/main" id="{CC02B919-5051-9558-F6DB-2FDBB25757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3225" y="-91842"/>
            <a:ext cx="18321807" cy="1048608"/>
          </a:xfrm>
          <a:prstGeom prst="rect">
            <a:avLst/>
          </a:prstGeom>
        </p:spPr>
      </p:pic>
      <p:sp>
        <p:nvSpPr>
          <p:cNvPr id="6" name="文本框 5">
            <a:extLst>
              <a:ext uri="{FF2B5EF4-FFF2-40B4-BE49-F238E27FC236}">
                <a16:creationId xmlns:a16="http://schemas.microsoft.com/office/drawing/2014/main" id="{1EF00ABC-262A-9B22-3B32-0B730ABAC682}"/>
              </a:ext>
            </a:extLst>
          </p:cNvPr>
          <p:cNvSpPr txBox="1"/>
          <p:nvPr/>
        </p:nvSpPr>
        <p:spPr>
          <a:xfrm>
            <a:off x="611164" y="-76401"/>
            <a:ext cx="6312947" cy="1323439"/>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Human Practice: Education</a:t>
            </a:r>
          </a:p>
          <a:p>
            <a:endParaRPr kumimoji="1" lang="zh-CN" altLang="en-US" sz="4000" b="1"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95F88F47-4645-F844-322C-EFC19EE1B6CE}"/>
              </a:ext>
            </a:extLst>
          </p:cNvPr>
          <p:cNvSpPr txBox="1"/>
          <p:nvPr/>
        </p:nvSpPr>
        <p:spPr>
          <a:xfrm>
            <a:off x="611164" y="816667"/>
            <a:ext cx="13257236" cy="523220"/>
          </a:xfrm>
          <a:prstGeom prst="rect">
            <a:avLst/>
          </a:prstGeom>
          <a:noFill/>
        </p:spPr>
        <p:txBody>
          <a:bodyPr wrap="square">
            <a:spAutoFit/>
          </a:bodyPr>
          <a:lstStyle/>
          <a:p>
            <a:r>
              <a:rPr lang="en-US" altLang="zh-CN" sz="2800" dirty="0">
                <a:latin typeface="Times New Roman" panose="02020603050405020304" charset="0"/>
                <a:cs typeface="Times New Roman" panose="02020603050405020304" charset="0"/>
              </a:rPr>
              <a:t>Prepare tools needed for for education and communication</a:t>
            </a:r>
          </a:p>
        </p:txBody>
      </p:sp>
      <p:sp>
        <p:nvSpPr>
          <p:cNvPr id="5" name="文本框 4">
            <a:extLst>
              <a:ext uri="{FF2B5EF4-FFF2-40B4-BE49-F238E27FC236}">
                <a16:creationId xmlns:a16="http://schemas.microsoft.com/office/drawing/2014/main" id="{2CE32047-0CD6-3FEC-55BE-33E60C24EB44}"/>
              </a:ext>
            </a:extLst>
          </p:cNvPr>
          <p:cNvSpPr txBox="1"/>
          <p:nvPr/>
        </p:nvSpPr>
        <p:spPr>
          <a:xfrm>
            <a:off x="611164" y="3932623"/>
            <a:ext cx="11143491" cy="1631216"/>
          </a:xfrm>
          <a:prstGeom prst="rect">
            <a:avLst/>
          </a:prstGeom>
          <a:noFill/>
        </p:spPr>
        <p:txBody>
          <a:bodyPr wrap="square">
            <a:spAutoFit/>
          </a:bodyPr>
          <a:lstStyle/>
          <a:p>
            <a:pPr marL="342900" indent="-342900">
              <a:buFont typeface="Wingdings" pitchFamily="2" charset="2"/>
              <a:buChar char="l"/>
            </a:pPr>
            <a:r>
              <a:rPr lang="en-US" altLang="zh-CN" sz="2000" b="1" dirty="0">
                <a:solidFill>
                  <a:srgbClr val="00B050"/>
                </a:solidFill>
                <a:latin typeface="Times New Roman" panose="02020603050405020304" pitchFamily="18" charset="0"/>
                <a:cs typeface="Times New Roman" panose="02020603050405020304" pitchFamily="18" charset="0"/>
              </a:rPr>
              <a:t>a poster </a:t>
            </a:r>
            <a:r>
              <a:rPr lang="en-US" altLang="zh-CN" sz="2000" dirty="0">
                <a:latin typeface="Times New Roman" panose="02020603050405020304" pitchFamily="18" charset="0"/>
                <a:cs typeface="Times New Roman" panose="02020603050405020304" pitchFamily="18" charset="0"/>
              </a:rPr>
              <a:t>to introduction to synthetic biology and our projects</a:t>
            </a:r>
          </a:p>
          <a:p>
            <a:pPr marL="342900" indent="-342900">
              <a:buFont typeface="Wingdings" pitchFamily="2" charset="2"/>
              <a:buChar char="l"/>
            </a:pPr>
            <a:r>
              <a:rPr lang="en-US" altLang="zh-CN" sz="2000" dirty="0">
                <a:latin typeface="Times New Roman" panose="02020603050405020304" pitchFamily="18" charset="0"/>
                <a:cs typeface="Times New Roman" panose="02020603050405020304" pitchFamily="18" charset="0"/>
              </a:rPr>
              <a:t>fairy tale book, </a:t>
            </a:r>
            <a:r>
              <a:rPr lang="en-US" altLang="zh-CN" sz="2000" b="1" i="1" dirty="0">
                <a:solidFill>
                  <a:srgbClr val="00B050"/>
                </a:solidFill>
                <a:latin typeface="Times New Roman" panose="02020603050405020304" pitchFamily="18" charset="0"/>
                <a:cs typeface="Times New Roman" panose="02020603050405020304" pitchFamily="18" charset="0"/>
              </a:rPr>
              <a:t>The Prince of Cyanobacteria and the Princess of Yeast Defeat the Carbon Dioxide Monster</a:t>
            </a:r>
          </a:p>
          <a:p>
            <a:pPr marL="342900" indent="-342900">
              <a:buFont typeface="Wingdings" pitchFamily="2" charset="2"/>
              <a:buChar char="l"/>
            </a:pPr>
            <a:r>
              <a:rPr lang="en-US" altLang="zh-CN" sz="2000" b="1" dirty="0">
                <a:solidFill>
                  <a:srgbClr val="00B050"/>
                </a:solidFill>
                <a:latin typeface="Times New Roman" panose="02020603050405020304" pitchFamily="18" charset="0"/>
                <a:cs typeface="Times New Roman" panose="02020603050405020304" pitchFamily="18" charset="0"/>
              </a:rPr>
              <a:t>a slide </a:t>
            </a:r>
            <a:r>
              <a:rPr lang="en-US" altLang="zh-CN" sz="2000" dirty="0">
                <a:latin typeface="Times New Roman" panose="02020603050405020304" pitchFamily="18" charset="0"/>
                <a:cs typeface="Times New Roman" panose="02020603050405020304" pitchFamily="18" charset="0"/>
              </a:rPr>
              <a:t>introducing basic knowledge for junior high school students.</a:t>
            </a:r>
          </a:p>
          <a:p>
            <a:pPr marL="342900" indent="-342900">
              <a:buFont typeface="Wingdings" pitchFamily="2" charset="2"/>
              <a:buChar char="l"/>
            </a:pPr>
            <a:r>
              <a:rPr lang="en-US" altLang="zh-CN" sz="2000" b="1" dirty="0">
                <a:solidFill>
                  <a:srgbClr val="00B050"/>
                </a:solidFill>
                <a:latin typeface="Times New Roman" panose="02020603050405020304" pitchFamily="18" charset="0"/>
                <a:cs typeface="Times New Roman" panose="02020603050405020304" pitchFamily="18" charset="0"/>
              </a:rPr>
              <a:t>Brochures</a:t>
            </a:r>
            <a:r>
              <a:rPr lang="en-US" altLang="zh-CN" sz="2000" dirty="0">
                <a:latin typeface="Times New Roman" panose="02020603050405020304" pitchFamily="18" charset="0"/>
                <a:cs typeface="Times New Roman" panose="02020603050405020304" pitchFamily="18" charset="0"/>
              </a:rPr>
              <a:t> corresponds to our project, emphasizing the environmental and energy value of the project</a:t>
            </a:r>
            <a:endParaRPr lang="zh-CN" altLang="en-US" sz="2000" dirty="0">
              <a:latin typeface="Times New Roman" panose="02020603050405020304" pitchFamily="18" charset="0"/>
              <a:cs typeface="Times New Roman" panose="02020603050405020304" pitchFamily="18" charset="0"/>
            </a:endParaRPr>
          </a:p>
        </p:txBody>
      </p:sp>
      <p:pic>
        <p:nvPicPr>
          <p:cNvPr id="11" name="图片 10">
            <a:extLst>
              <a:ext uri="{FF2B5EF4-FFF2-40B4-BE49-F238E27FC236}">
                <a16:creationId xmlns:a16="http://schemas.microsoft.com/office/drawing/2014/main" id="{00830267-1367-42C4-4C06-465311C4205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4558" y="1338880"/>
            <a:ext cx="7837892" cy="2318604"/>
          </a:xfrm>
          <a:prstGeom prst="rect">
            <a:avLst/>
          </a:prstGeom>
        </p:spPr>
      </p:pic>
      <p:sp>
        <p:nvSpPr>
          <p:cNvPr id="13" name="文本框 12">
            <a:extLst>
              <a:ext uri="{FF2B5EF4-FFF2-40B4-BE49-F238E27FC236}">
                <a16:creationId xmlns:a16="http://schemas.microsoft.com/office/drawing/2014/main" id="{703EF383-D598-8CC9-766C-E537DED6CCD6}"/>
              </a:ext>
            </a:extLst>
          </p:cNvPr>
          <p:cNvSpPr txBox="1"/>
          <p:nvPr/>
        </p:nvSpPr>
        <p:spPr>
          <a:xfrm>
            <a:off x="2420212" y="3701044"/>
            <a:ext cx="9160624" cy="338554"/>
          </a:xfrm>
          <a:prstGeom prst="rect">
            <a:avLst/>
          </a:prstGeom>
          <a:noFill/>
        </p:spPr>
        <p:txBody>
          <a:bodyPr wrap="square">
            <a:spAutoFit/>
          </a:bodyPr>
          <a:lstStyle/>
          <a:p>
            <a:r>
              <a:rPr lang="en-US" altLang="zh-CN" sz="1600" i="1" dirty="0">
                <a:solidFill>
                  <a:schemeClr val="tx2">
                    <a:lumMod val="60000"/>
                    <a:lumOff val="40000"/>
                  </a:schemeClr>
                </a:solidFill>
                <a:latin typeface="Times New Roman" panose="02020603050405020304" pitchFamily="18" charset="0"/>
                <a:cs typeface="Times New Roman" panose="02020603050405020304" pitchFamily="18" charset="0"/>
              </a:rPr>
              <a:t>Examples of illustrations of our fairy tale book.</a:t>
            </a:r>
            <a:endParaRPr lang="zh-CN" altLang="en-US" sz="1600" i="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4058679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微信图片_20240225090606">
            <a:extLst>
              <a:ext uri="{FF2B5EF4-FFF2-40B4-BE49-F238E27FC236}">
                <a16:creationId xmlns:a16="http://schemas.microsoft.com/office/drawing/2014/main" id="{76D3C218-3AB2-A09F-C423-1D9D5C51BCB8}"/>
              </a:ext>
            </a:extLst>
          </p:cNvPr>
          <p:cNvPicPr>
            <a:picLocks noChangeAspect="1"/>
          </p:cNvPicPr>
          <p:nvPr/>
        </p:nvPicPr>
        <p:blipFill rotWithShape="1">
          <a:blip r:embed="rId3">
            <a:alphaModFix/>
          </a:blip>
          <a:srcRect t="2415" r="9227" b="24893"/>
          <a:stretch/>
        </p:blipFill>
        <p:spPr>
          <a:xfrm>
            <a:off x="0" y="-76401"/>
            <a:ext cx="12324209" cy="6859422"/>
          </a:xfrm>
          <a:prstGeom prst="rect">
            <a:avLst/>
          </a:prstGeom>
          <a:effectLst>
            <a:reflection endPos="0" dist="50800" dir="5400000" sy="-100000" algn="bl" rotWithShape="0"/>
          </a:effectLst>
        </p:spPr>
      </p:pic>
      <p:pic>
        <p:nvPicPr>
          <p:cNvPr id="3" name="图片 2">
            <a:extLst>
              <a:ext uri="{FF2B5EF4-FFF2-40B4-BE49-F238E27FC236}">
                <a16:creationId xmlns:a16="http://schemas.microsoft.com/office/drawing/2014/main" id="{CC02B919-5051-9558-F6DB-2FDBB2575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6921" y="-76401"/>
            <a:ext cx="18321807" cy="1048608"/>
          </a:xfrm>
          <a:prstGeom prst="rect">
            <a:avLst/>
          </a:prstGeom>
        </p:spPr>
      </p:pic>
      <p:sp>
        <p:nvSpPr>
          <p:cNvPr id="6" name="文本框 5">
            <a:extLst>
              <a:ext uri="{FF2B5EF4-FFF2-40B4-BE49-F238E27FC236}">
                <a16:creationId xmlns:a16="http://schemas.microsoft.com/office/drawing/2014/main" id="{1EF00ABC-262A-9B22-3B32-0B730ABAC682}"/>
              </a:ext>
            </a:extLst>
          </p:cNvPr>
          <p:cNvSpPr txBox="1"/>
          <p:nvPr/>
        </p:nvSpPr>
        <p:spPr>
          <a:xfrm>
            <a:off x="611164" y="-76401"/>
            <a:ext cx="1553630" cy="707886"/>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Safety</a:t>
            </a:r>
            <a:endParaRPr kumimoji="1" lang="zh-CN" altLang="en-US" sz="40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E1829FD6-37F1-C75D-F4C2-B051AE323730}"/>
              </a:ext>
            </a:extLst>
          </p:cNvPr>
          <p:cNvSpPr txBox="1"/>
          <p:nvPr/>
        </p:nvSpPr>
        <p:spPr>
          <a:xfrm>
            <a:off x="611164" y="816667"/>
            <a:ext cx="13257236" cy="523220"/>
          </a:xfrm>
          <a:prstGeom prst="rect">
            <a:avLst/>
          </a:prstGeom>
          <a:noFill/>
        </p:spPr>
        <p:txBody>
          <a:bodyPr wrap="square">
            <a:spAutoFit/>
          </a:bodyPr>
          <a:lstStyle/>
          <a:p>
            <a:r>
              <a:rPr lang="en-US" altLang="zh-CN" sz="2800" dirty="0">
                <a:latin typeface="Times New Roman" panose="02020603050405020304" charset="0"/>
                <a:cs typeface="Times New Roman" panose="02020603050405020304" charset="0"/>
              </a:rPr>
              <a:t>Safety</a:t>
            </a:r>
          </a:p>
        </p:txBody>
      </p:sp>
      <p:sp>
        <p:nvSpPr>
          <p:cNvPr id="12" name="Rectangle 1">
            <a:extLst>
              <a:ext uri="{FF2B5EF4-FFF2-40B4-BE49-F238E27FC236}">
                <a16:creationId xmlns:a16="http://schemas.microsoft.com/office/drawing/2014/main" id="{34512F1C-E258-E15F-E200-C5184F5F8C54}"/>
              </a:ext>
            </a:extLst>
          </p:cNvPr>
          <p:cNvSpPr>
            <a:spLocks noChangeArrowheads="1"/>
          </p:cNvSpPr>
          <p:nvPr/>
        </p:nvSpPr>
        <p:spPr bwMode="auto">
          <a:xfrm>
            <a:off x="6557137" y="-533602"/>
            <a:ext cx="12192000"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225DE3AF-7AC6-B494-A3CC-F76F8AE78060}"/>
              </a:ext>
            </a:extLst>
          </p:cNvPr>
          <p:cNvSpPr>
            <a:spLocks noChangeArrowheads="1"/>
          </p:cNvSpPr>
          <p:nvPr/>
        </p:nvSpPr>
        <p:spPr bwMode="auto">
          <a:xfrm>
            <a:off x="7947025" y="-252413"/>
            <a:ext cx="12192000"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5" name="表格 14">
            <a:extLst>
              <a:ext uri="{FF2B5EF4-FFF2-40B4-BE49-F238E27FC236}">
                <a16:creationId xmlns:a16="http://schemas.microsoft.com/office/drawing/2014/main" id="{D8D48ED0-DEFA-E379-378C-675E764354C0}"/>
              </a:ext>
            </a:extLst>
          </p:cNvPr>
          <p:cNvGraphicFramePr>
            <a:graphicFrameLocks noGrp="1"/>
          </p:cNvGraphicFramePr>
          <p:nvPr>
            <p:extLst>
              <p:ext uri="{D42A27DB-BD31-4B8C-83A1-F6EECF244321}">
                <p14:modId xmlns:p14="http://schemas.microsoft.com/office/powerpoint/2010/main" val="2432352708"/>
              </p:ext>
            </p:extLst>
          </p:nvPr>
        </p:nvGraphicFramePr>
        <p:xfrm>
          <a:off x="611164" y="1339887"/>
          <a:ext cx="9932964" cy="39878007"/>
        </p:xfrm>
        <a:graphic>
          <a:graphicData uri="http://schemas.openxmlformats.org/drawingml/2006/table">
            <a:tbl>
              <a:tblPr firstRow="1" firstCol="1" bandRow="1">
                <a:tableStyleId>{F5AB1C69-6EDB-4FF4-983F-18BD219EF322}</a:tableStyleId>
              </a:tblPr>
              <a:tblGrid>
                <a:gridCol w="1473200">
                  <a:extLst>
                    <a:ext uri="{9D8B030D-6E8A-4147-A177-3AD203B41FA5}">
                      <a16:colId xmlns:a16="http://schemas.microsoft.com/office/drawing/2014/main" val="4004378891"/>
                    </a:ext>
                  </a:extLst>
                </a:gridCol>
                <a:gridCol w="2241550">
                  <a:extLst>
                    <a:ext uri="{9D8B030D-6E8A-4147-A177-3AD203B41FA5}">
                      <a16:colId xmlns:a16="http://schemas.microsoft.com/office/drawing/2014/main" val="86146568"/>
                    </a:ext>
                  </a:extLst>
                </a:gridCol>
                <a:gridCol w="2565400">
                  <a:extLst>
                    <a:ext uri="{9D8B030D-6E8A-4147-A177-3AD203B41FA5}">
                      <a16:colId xmlns:a16="http://schemas.microsoft.com/office/drawing/2014/main" val="2098432954"/>
                    </a:ext>
                  </a:extLst>
                </a:gridCol>
                <a:gridCol w="3652814">
                  <a:extLst>
                    <a:ext uri="{9D8B030D-6E8A-4147-A177-3AD203B41FA5}">
                      <a16:colId xmlns:a16="http://schemas.microsoft.com/office/drawing/2014/main" val="3590665936"/>
                    </a:ext>
                  </a:extLst>
                </a:gridCol>
              </a:tblGrid>
              <a:tr h="924567">
                <a:tc>
                  <a:txBody>
                    <a:bodyPr/>
                    <a:lstStyle/>
                    <a:p>
                      <a:pPr algn="ctr"/>
                      <a:r>
                        <a:rPr lang="en-US" sz="1800" b="1" kern="100" dirty="0">
                          <a:effectLst/>
                          <a:latin typeface="Times New Roman" panose="02020603050405020304" pitchFamily="18" charset="0"/>
                          <a:cs typeface="Times New Roman" panose="02020603050405020304" pitchFamily="18" charset="0"/>
                        </a:rPr>
                        <a:t>source of danger</a:t>
                      </a:r>
                      <a:endParaRPr lang="zh-CN" sz="1800" b="1" kern="1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b="1" kern="100" dirty="0">
                          <a:effectLst/>
                          <a:latin typeface="Times New Roman" panose="02020603050405020304" pitchFamily="18" charset="0"/>
                          <a:cs typeface="Times New Roman" panose="02020603050405020304" pitchFamily="18" charset="0"/>
                        </a:rPr>
                        <a:t>risk analysis</a:t>
                      </a:r>
                      <a:endParaRPr lang="zh-CN" sz="1800" b="1" kern="1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lnSpc>
                          <a:spcPts val="1575"/>
                        </a:lnSpc>
                        <a:spcAft>
                          <a:spcPts val="600"/>
                        </a:spcAft>
                      </a:pPr>
                      <a:r>
                        <a:rPr lang="en-US" sz="1800" b="1" kern="100" dirty="0">
                          <a:effectLst/>
                          <a:latin typeface="Times New Roman" panose="02020603050405020304" pitchFamily="18" charset="0"/>
                          <a:cs typeface="Times New Roman" panose="02020603050405020304" pitchFamily="18" charset="0"/>
                        </a:rPr>
                        <a:t>safeguard procedures</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2172" marR="12172" marT="0" marB="0" anchor="ctr"/>
                </a:tc>
                <a:tc>
                  <a:txBody>
                    <a:bodyPr/>
                    <a:lstStyle/>
                    <a:p>
                      <a:pPr algn="ctr"/>
                      <a:r>
                        <a:rPr lang="en-US" sz="1800" b="1" kern="100" dirty="0">
                          <a:effectLst/>
                          <a:latin typeface="Times New Roman" panose="02020603050405020304" pitchFamily="18" charset="0"/>
                          <a:cs typeface="Times New Roman" panose="02020603050405020304" pitchFamily="18" charset="0"/>
                        </a:rPr>
                        <a:t>Emergency handling</a:t>
                      </a:r>
                      <a:endParaRPr lang="zh-CN" sz="1800" b="1" kern="1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extLst>
                  <a:ext uri="{0D108BD9-81ED-4DB2-BD59-A6C34878D82A}">
                    <a16:rowId xmlns:a16="http://schemas.microsoft.com/office/drawing/2014/main" val="2048318557"/>
                  </a:ext>
                </a:extLst>
              </a:tr>
              <a:tr h="459835">
                <a:tc>
                  <a:txBody>
                    <a:bodyPr/>
                    <a:lstStyle/>
                    <a:p>
                      <a:pPr algn="ctr"/>
                      <a:r>
                        <a:rPr lang="en-US" sz="1800" kern="100">
                          <a:effectLst/>
                          <a:latin typeface="Times New Roman" panose="02020603050405020304" pitchFamily="18" charset="0"/>
                          <a:cs typeface="Times New Roman" panose="02020603050405020304" pitchFamily="18" charset="0"/>
                        </a:rPr>
                        <a:t>Super-clean bench</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dirty="0">
                          <a:effectLst/>
                          <a:latin typeface="Times New Roman" panose="02020603050405020304" pitchFamily="18" charset="0"/>
                          <a:cs typeface="Times New Roman" panose="02020603050405020304" pitchFamily="18" charset="0"/>
                        </a:rPr>
                        <a:t>Ultraviolet radiation can harm glasses, causing severe damage such as retinal detachment or blindness.</a:t>
                      </a:r>
                      <a:endParaRPr lang="zh-CN" sz="1800" kern="100" dirty="0">
                        <a:effectLst/>
                        <a:latin typeface="Times New Roman" panose="02020603050405020304" pitchFamily="18" charset="0"/>
                        <a:cs typeface="Times New Roman" panose="02020603050405020304" pitchFamily="18" charset="0"/>
                      </a:endParaRPr>
                    </a:p>
                    <a:p>
                      <a:pPr algn="ctr"/>
                      <a:r>
                        <a:rPr lang="en-US" sz="1800" kern="100" dirty="0">
                          <a:effectLst/>
                          <a:latin typeface="Times New Roman" panose="02020603050405020304" pitchFamily="18" charset="0"/>
                          <a:cs typeface="Times New Roman" panose="02020603050405020304" pitchFamily="18" charset="0"/>
                        </a:rPr>
                        <a:t>Tipping over the alcohol lamp may result in a fire within the area of the bench.</a:t>
                      </a:r>
                      <a:endParaRPr lang="zh-CN" sz="1800" kern="100" dirty="0">
                        <a:effectLst/>
                        <a:latin typeface="Times New Roman" panose="02020603050405020304" pitchFamily="18" charset="0"/>
                        <a:cs typeface="Times New Roman" panose="02020603050405020304" pitchFamily="18" charset="0"/>
                      </a:endParaRPr>
                    </a:p>
                    <a:p>
                      <a:pPr algn="ctr"/>
                      <a:r>
                        <a:rPr lang="en-US" sz="1800" kern="100" dirty="0">
                          <a:effectLst/>
                          <a:latin typeface="Times New Roman" panose="02020603050405020304" pitchFamily="18" charset="0"/>
                          <a:cs typeface="Times New Roman" panose="02020603050405020304" pitchFamily="18" charset="0"/>
                        </a:rPr>
                        <a:t>During operation, the alcohol lamp may ignite items such as cotton swabs.</a:t>
                      </a:r>
                      <a:endParaRPr lang="zh-CN"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dirty="0">
                          <a:effectLst/>
                          <a:latin typeface="Times New Roman" panose="02020603050405020304" pitchFamily="18" charset="0"/>
                          <a:cs typeface="Times New Roman" panose="02020603050405020304" pitchFamily="18" charset="0"/>
                        </a:rPr>
                        <a:t>When using ultraviolet disinfection lamp, lower the glass shield; turn off the ultraviolet lamp before operation.</a:t>
                      </a:r>
                      <a:endParaRPr lang="zh-CN" sz="1800" kern="100" dirty="0">
                        <a:effectLst/>
                        <a:latin typeface="Times New Roman" panose="02020603050405020304" pitchFamily="18" charset="0"/>
                        <a:cs typeface="Times New Roman" panose="02020603050405020304" pitchFamily="18" charset="0"/>
                      </a:endParaRPr>
                    </a:p>
                    <a:p>
                      <a:pPr algn="ctr"/>
                      <a:r>
                        <a:rPr lang="en-US" sz="1800" kern="100" dirty="0">
                          <a:effectLst/>
                          <a:latin typeface="Times New Roman" panose="02020603050405020304" pitchFamily="18" charset="0"/>
                          <a:cs typeface="Times New Roman" panose="02020603050405020304" pitchFamily="18" charset="0"/>
                        </a:rPr>
                        <a:t>The alcohol lamp ignites immediately upon use; ensure to extinguish the lamp when not in use.</a:t>
                      </a:r>
                      <a:endParaRPr lang="zh-CN" sz="1800" kern="100" dirty="0">
                        <a:effectLst/>
                        <a:latin typeface="Times New Roman" panose="02020603050405020304" pitchFamily="18" charset="0"/>
                        <a:cs typeface="Times New Roman" panose="02020603050405020304" pitchFamily="18" charset="0"/>
                      </a:endParaRPr>
                    </a:p>
                    <a:p>
                      <a:pPr algn="ctr"/>
                      <a:r>
                        <a:rPr lang="en-US" sz="1800" kern="100" dirty="0">
                          <a:effectLst/>
                          <a:latin typeface="Times New Roman" panose="02020603050405020304" pitchFamily="18" charset="0"/>
                          <a:cs typeface="Times New Roman" panose="02020603050405020304" pitchFamily="18" charset="0"/>
                        </a:rPr>
                        <a:t>When using the alcohol lamp, keep other flammable items at a safe distance from the lamp</a:t>
                      </a:r>
                      <a:endParaRPr lang="zh-CN"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dirty="0">
                          <a:effectLst/>
                          <a:latin typeface="Times New Roman" panose="02020603050405020304" pitchFamily="18" charset="0"/>
                          <a:cs typeface="Times New Roman" panose="02020603050405020304" pitchFamily="18" charset="0"/>
                        </a:rPr>
                        <a:t>In case of a fire, immediately shut off the laminar flow hood's ventilation, then use a fire blanket or fire extinguisher to extinguish the fire.</a:t>
                      </a:r>
                      <a:endParaRPr lang="zh-CN"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extLst>
                  <a:ext uri="{0D108BD9-81ED-4DB2-BD59-A6C34878D82A}">
                    <a16:rowId xmlns:a16="http://schemas.microsoft.com/office/drawing/2014/main" val="1357260727"/>
                  </a:ext>
                </a:extLst>
              </a:tr>
              <a:tr h="189344">
                <a:tc>
                  <a:txBody>
                    <a:bodyPr/>
                    <a:lstStyle/>
                    <a:p>
                      <a:pPr algn="ctr"/>
                      <a:r>
                        <a:rPr lang="en-US" sz="1800" kern="100">
                          <a:effectLst/>
                          <a:latin typeface="Times New Roman" panose="02020603050405020304" pitchFamily="18" charset="0"/>
                          <a:cs typeface="Times New Roman" panose="02020603050405020304" pitchFamily="18" charset="0"/>
                        </a:rPr>
                        <a:t>S. elongatus UTEX 2973 CscB+/Saccharomyces cerevisiae W303</a:t>
                      </a:r>
                      <a:r>
                        <a:rPr lang="en-US" sz="1800" kern="100" baseline="30000">
                          <a:effectLst/>
                          <a:latin typeface="Times New Roman" panose="02020603050405020304" pitchFamily="18" charset="0"/>
                          <a:cs typeface="Times New Roman" panose="02020603050405020304" pitchFamily="18" charset="0"/>
                        </a:rPr>
                        <a:t>clump</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Pouring into the sewer randomly may cause environmental issues.</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Wear lab coats and gloves during operations, and pay attention to the collection, isolation, and deactivation of microorganisms and culture media.</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 </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Disinfect with alcohol and ensure proper packaging and disposal of waste.</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extLst>
                  <a:ext uri="{0D108BD9-81ED-4DB2-BD59-A6C34878D82A}">
                    <a16:rowId xmlns:a16="http://schemas.microsoft.com/office/drawing/2014/main" val="2665866235"/>
                  </a:ext>
                </a:extLst>
              </a:tr>
              <a:tr h="513934">
                <a:tc>
                  <a:txBody>
                    <a:bodyPr/>
                    <a:lstStyle/>
                    <a:p>
                      <a:pPr algn="ctr"/>
                      <a:r>
                        <a:rPr lang="en-US" sz="1800" kern="100">
                          <a:effectLst/>
                          <a:latin typeface="Times New Roman" panose="02020603050405020304" pitchFamily="18" charset="0"/>
                          <a:cs typeface="Times New Roman" panose="02020603050405020304" pitchFamily="18" charset="0"/>
                        </a:rPr>
                        <a:t>IPTG</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Harmful if swallowed. Harmful if in contact with skin. Harmful if inhaled.</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Do not swallow. Wear lab coats and gloves to avoid skin contact. Prevent inhalation.</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Inhalation: If inhaled, move the person to fresh air.</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Skin contact: Remove contaminated clothing, wash skin thoroughly with soap and water. If irritation occurs, seek medical attention.</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Eye contact: Separate eyelids, flush with flowing water or saline solution. Seek medical attention immediately.</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Ingestion: Rinse mouth, do not induce vomiting. Seek medical attention immediately.</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extLst>
                  <a:ext uri="{0D108BD9-81ED-4DB2-BD59-A6C34878D82A}">
                    <a16:rowId xmlns:a16="http://schemas.microsoft.com/office/drawing/2014/main" val="3366279414"/>
                  </a:ext>
                </a:extLst>
              </a:tr>
              <a:tr h="1027867">
                <a:tc>
                  <a:txBody>
                    <a:bodyPr/>
                    <a:lstStyle/>
                    <a:p>
                      <a:pPr algn="ctr"/>
                      <a:r>
                        <a:rPr lang="en-US" sz="1800" kern="100">
                          <a:effectLst/>
                          <a:latin typeface="Times New Roman" panose="02020603050405020304" pitchFamily="18" charset="0"/>
                          <a:cs typeface="Times New Roman" panose="02020603050405020304" pitchFamily="18" charset="0"/>
                        </a:rPr>
                        <a:t>­­­DMSO</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dirty="0">
                          <a:effectLst/>
                          <a:latin typeface="Times New Roman" panose="02020603050405020304" pitchFamily="18" charset="0"/>
                          <a:cs typeface="Times New Roman" panose="02020603050405020304" pitchFamily="18" charset="0"/>
                        </a:rPr>
                        <a:t>Combustible when exposed to heat or flame. The </a:t>
                      </a:r>
                      <a:r>
                        <a:rPr lang="en-US" sz="1800" kern="100" dirty="0" err="1">
                          <a:effectLst/>
                          <a:latin typeface="Times New Roman" panose="02020603050405020304" pitchFamily="18" charset="0"/>
                          <a:cs typeface="Times New Roman" panose="02020603050405020304" pitchFamily="18" charset="0"/>
                        </a:rPr>
                        <a:t>vapour</a:t>
                      </a:r>
                      <a:r>
                        <a:rPr lang="en-US" sz="1800" kern="100" dirty="0">
                          <a:effectLst/>
                          <a:latin typeface="Times New Roman" panose="02020603050405020304" pitchFamily="18" charset="0"/>
                          <a:cs typeface="Times New Roman" panose="02020603050405020304" pitchFamily="18" charset="0"/>
                        </a:rPr>
                        <a:t> is heavier than air and may travel along the ground; distant ignition possible. DIMETHYL SULFOXIDE decomposes violently on contact with many acyl halides and related compounds.</a:t>
                      </a:r>
                      <a:endParaRPr lang="zh-CN" sz="1800" kern="100" dirty="0">
                        <a:effectLst/>
                        <a:latin typeface="Times New Roman" panose="02020603050405020304" pitchFamily="18" charset="0"/>
                        <a:cs typeface="Times New Roman" panose="02020603050405020304" pitchFamily="18" charset="0"/>
                      </a:endParaRPr>
                    </a:p>
                    <a:p>
                      <a:pPr algn="ctr"/>
                      <a:r>
                        <a:rPr lang="en-US" sz="1800" kern="100" dirty="0">
                          <a:effectLst/>
                          <a:latin typeface="Times New Roman" panose="02020603050405020304" pitchFamily="18" charset="0"/>
                          <a:cs typeface="Times New Roman" panose="02020603050405020304" pitchFamily="18" charset="0"/>
                        </a:rPr>
                        <a:t> Slight eye irritation</a:t>
                      </a:r>
                      <a:endParaRPr lang="zh-CN"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Eye/face protection</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Wear safety spectacles.</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Skin protection</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Protective gloves. Protective clothing.</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Respiratory protection</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Use ventilation, local exhaust or breathing protection.</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Ensure adequate ventilation. Handle in accordance with good industrial hygiene and safety practice. Set up emergency exits and the risk-elimination area.</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For small (incipient) fires, use media such as "alcohol" foam, dry chemical, or carbon dioxide. For large fires, apply water from as far as possible. Use very large quantities (flooding) of water applied as a mist or spray; solid streams of water may be ineffective. Cool all affected containers with flooding quantities of water.</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Description of necessary first-aid measures</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If inhaled</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Fresh air, rest.</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Following skin contact</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Remove contaminated clothes. Rinse and then wash skin with water and soap. Refer for medical attention .</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Following eye contact</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First rinse with plenty of water for several minutes (remove contact lenses if easily possible), then refer for medical attention.</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Following ingestion</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Do NOT induce vomiting. Refer for medical attention .</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extLst>
                  <a:ext uri="{0D108BD9-81ED-4DB2-BD59-A6C34878D82A}">
                    <a16:rowId xmlns:a16="http://schemas.microsoft.com/office/drawing/2014/main" val="3684995372"/>
                  </a:ext>
                </a:extLst>
              </a:tr>
              <a:tr h="513934">
                <a:tc>
                  <a:txBody>
                    <a:bodyPr/>
                    <a:lstStyle/>
                    <a:p>
                      <a:pPr algn="ctr"/>
                      <a:r>
                        <a:rPr lang="en-US" sz="1800" kern="100">
                          <a:effectLst/>
                          <a:latin typeface="Times New Roman" panose="02020603050405020304" pitchFamily="18" charset="0"/>
                          <a:cs typeface="Times New Roman" panose="02020603050405020304" pitchFamily="18" charset="0"/>
                        </a:rPr>
                        <a:t>EtBr</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Red-to-brown crystals</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Harmful if swallowed</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Fatal if inhaled</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Suspected of causing genetic defects</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Combustible. Gives off irritating or toxic fumes (or gases) in a fire.</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Eye/face protection</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Wear safety goggles.</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Skin protection</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Protective gloves.</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Respiratory protection</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Use local exhaust. Use breathing protection.</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If inhaled</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Fresh air, rest.</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Following skin contact</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Rinse and then wash skin with water and soap.</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Following eye contact</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Rinse with plenty of water for several minutes (remove contact lenses if easily possible).</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Following ingestion</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Rinse mouth.</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 </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For fires, use water spray, powder, alcohol-resistant foam, carbon dioxide.</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extLst>
                  <a:ext uri="{0D108BD9-81ED-4DB2-BD59-A6C34878D82A}">
                    <a16:rowId xmlns:a16="http://schemas.microsoft.com/office/drawing/2014/main" val="4084740115"/>
                  </a:ext>
                </a:extLst>
              </a:tr>
              <a:tr h="243442">
                <a:tc>
                  <a:txBody>
                    <a:bodyPr/>
                    <a:lstStyle/>
                    <a:p>
                      <a:pPr algn="ctr"/>
                      <a:r>
                        <a:rPr lang="en-US" sz="1800" kern="100">
                          <a:effectLst/>
                          <a:latin typeface="Times New Roman" panose="02020603050405020304" pitchFamily="18" charset="0"/>
                          <a:cs typeface="Times New Roman" panose="02020603050405020304" pitchFamily="18" charset="0"/>
                        </a:rPr>
                        <a:t>LiAc</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Harmful if swallowed</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 </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Following ingestion</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Rinse mouth with water. Do not induce vomiting. Never give anything by mouth to an unconscious person. Call a doctor or Poison Control Center immediately.</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extLst>
                  <a:ext uri="{0D108BD9-81ED-4DB2-BD59-A6C34878D82A}">
                    <a16:rowId xmlns:a16="http://schemas.microsoft.com/office/drawing/2014/main" val="3137383475"/>
                  </a:ext>
                </a:extLst>
              </a:tr>
              <a:tr h="459835">
                <a:tc>
                  <a:txBody>
                    <a:bodyPr/>
                    <a:lstStyle/>
                    <a:p>
                      <a:pPr algn="ctr"/>
                      <a:r>
                        <a:rPr lang="en-US" sz="1800" kern="100">
                          <a:effectLst/>
                          <a:latin typeface="Times New Roman" panose="02020603050405020304" pitchFamily="18" charset="0"/>
                          <a:cs typeface="Times New Roman" panose="02020603050405020304" pitchFamily="18" charset="0"/>
                        </a:rPr>
                        <a:t>EDTA</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Causes serious eye irritation</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Combustible, but it does not easily ignite. Gives off irritating or toxic fumes (or gases) in a fire. Finely dispersed particles form explosive mixtures in air.</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Wash thoroughly after handling.</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Wear protective gloves/protective clothing/eye protection/face protection/hearing protection/...</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If inhaled</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Fresh air, rest.</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Following skin contact</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Rinse skin with plenty of water or shower.</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Following eye contact</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Rinse with plenty of water (remove contact lenses if easily possible).</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Following ingestion</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Rinse mouth. Give one or two glasses of water to drink.</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Use water spray, foam, carbon dioxide, powder.</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extLst>
                  <a:ext uri="{0D108BD9-81ED-4DB2-BD59-A6C34878D82A}">
                    <a16:rowId xmlns:a16="http://schemas.microsoft.com/office/drawing/2014/main" val="3192030255"/>
                  </a:ext>
                </a:extLst>
              </a:tr>
              <a:tr h="162295">
                <a:tc>
                  <a:txBody>
                    <a:bodyPr/>
                    <a:lstStyle/>
                    <a:p>
                      <a:pPr algn="ctr"/>
                      <a:r>
                        <a:rPr lang="en-US" sz="1800" kern="100">
                          <a:effectLst/>
                          <a:latin typeface="Times New Roman" panose="02020603050405020304" pitchFamily="18" charset="0"/>
                          <a:cs typeface="Times New Roman" panose="02020603050405020304" pitchFamily="18" charset="0"/>
                        </a:rPr>
                        <a:t>PEG</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Combustible.</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NO open flames. Handling in a well-ventilated place. Use non-sparking tools. Prevent fire caused by electrostatic discharge steam.</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Use dry chemical, carbon dioxide or alcohol-resistant foam.</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extLst>
                  <a:ext uri="{0D108BD9-81ED-4DB2-BD59-A6C34878D82A}">
                    <a16:rowId xmlns:a16="http://schemas.microsoft.com/office/drawing/2014/main" val="310323102"/>
                  </a:ext>
                </a:extLst>
              </a:tr>
              <a:tr h="784425">
                <a:tc>
                  <a:txBody>
                    <a:bodyPr/>
                    <a:lstStyle/>
                    <a:p>
                      <a:pPr algn="ctr"/>
                      <a:r>
                        <a:rPr lang="en-US" sz="1800" kern="100">
                          <a:effectLst/>
                          <a:latin typeface="Times New Roman" panose="02020603050405020304" pitchFamily="18" charset="0"/>
                          <a:cs typeface="Times New Roman" panose="02020603050405020304" pitchFamily="18" charset="0"/>
                        </a:rPr>
                        <a:t>nucleic acid dyes </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Nucleic acid dyes are mutagenic and can intercalate into DNA, posing a risk if ingested, inhaled, or contacted with skin.</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Personal Protective Equipment (PPE): Always wear appropriate PPE, including gloves, lab coat, and safety glasses to minimize skin contact and eye exposure.</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Ventilation: Use these dyes in a well-ventilated area or under a fume hood to avoid inhalation of any vapors or dust.</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Minimize Exposure: Use the minimum amount of dye necessary for your experiments to reduce the risk of exposure and environmental contamination.</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Safe Storage: Store dyes in a cool, dry, dark place to prevent degradation and accidental spills. Ensure containers are clearly labeled and securely closed.</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Skin Contact: In case of skin contact, immediately wash the area with plenty of water and soap. Remove contaminated clothing.</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Eye Exposure: If the dye contacts the eyes, rinse immediately with plenty of water for at least 15 minutes and seek medical attention.</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Inhalation: Move the person to fresh air immediately if there are signs of respiratory discomfort. If symptoms persist, seek medical attention.</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Spills: In the event of a spill, wear PPE, avoid creating dust, and clean up the spill using appropriate absorbent materials. Dispose of the waste according to local regulations.</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extLst>
                  <a:ext uri="{0D108BD9-81ED-4DB2-BD59-A6C34878D82A}">
                    <a16:rowId xmlns:a16="http://schemas.microsoft.com/office/drawing/2014/main" val="2790364609"/>
                  </a:ext>
                </a:extLst>
              </a:tr>
              <a:tr h="838523">
                <a:tc>
                  <a:txBody>
                    <a:bodyPr/>
                    <a:lstStyle/>
                    <a:p>
                      <a:pPr algn="ctr"/>
                      <a:r>
                        <a:rPr lang="en-US" sz="1800" kern="100">
                          <a:effectLst/>
                          <a:latin typeface="Times New Roman" panose="02020603050405020304" pitchFamily="18" charset="0"/>
                          <a:cs typeface="Times New Roman" panose="02020603050405020304" pitchFamily="18" charset="0"/>
                        </a:rPr>
                        <a:t>PEG 3350</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PEG 3350 can be irritating to eyes, skin, and respiratory system.</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Personal Protective Equipment (PPE): Wear gloves, protective clothing, and eye protection to avoid skin and eye contact.</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Handling: Handle PEG 3350 in a manner that minimizes dust generation and accumulation. Use with adequate ventilation to avoid inhalation.</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Storage: Store in a cool, dry place in tightly closed containers, away from incompatible materials.</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dirty="0">
                          <a:effectLst/>
                          <a:latin typeface="Times New Roman" panose="02020603050405020304" pitchFamily="18" charset="0"/>
                          <a:cs typeface="Times New Roman" panose="02020603050405020304" pitchFamily="18" charset="0"/>
                        </a:rPr>
                        <a:t>Skin Contact: Wash the skin thoroughly with soap and water after contact. Remove contaminated clothing.</a:t>
                      </a:r>
                      <a:endParaRPr lang="zh-CN" sz="1800" kern="100" dirty="0">
                        <a:effectLst/>
                        <a:latin typeface="Times New Roman" panose="02020603050405020304" pitchFamily="18" charset="0"/>
                        <a:cs typeface="Times New Roman" panose="02020603050405020304" pitchFamily="18" charset="0"/>
                      </a:endParaRPr>
                    </a:p>
                    <a:p>
                      <a:pPr algn="ctr"/>
                      <a:r>
                        <a:rPr lang="en-US" sz="1800" kern="100" dirty="0">
                          <a:effectLst/>
                          <a:latin typeface="Times New Roman" panose="02020603050405020304" pitchFamily="18" charset="0"/>
                          <a:cs typeface="Times New Roman" panose="02020603050405020304" pitchFamily="18" charset="0"/>
                        </a:rPr>
                        <a:t>Eye Contact: Rinse cautiously with water for several minutes. Remove contact lenses if present and easy to do. Continue rinsing and seek medical advice if irritation persists.</a:t>
                      </a:r>
                      <a:endParaRPr lang="zh-CN" sz="1800" kern="100" dirty="0">
                        <a:effectLst/>
                        <a:latin typeface="Times New Roman" panose="02020603050405020304" pitchFamily="18" charset="0"/>
                        <a:cs typeface="Times New Roman" panose="02020603050405020304" pitchFamily="18" charset="0"/>
                      </a:endParaRPr>
                    </a:p>
                    <a:p>
                      <a:pPr algn="ctr"/>
                      <a:r>
                        <a:rPr lang="en-US" sz="1800" kern="100" dirty="0">
                          <a:effectLst/>
                          <a:latin typeface="Times New Roman" panose="02020603050405020304" pitchFamily="18" charset="0"/>
                          <a:cs typeface="Times New Roman" panose="02020603050405020304" pitchFamily="18" charset="0"/>
                        </a:rPr>
                        <a:t>Inhalation: If inhaled, move the person to fresh air. If not breathing, give artificial respiration. If breathing is difficult, give oxygen and seek medical advice.</a:t>
                      </a:r>
                      <a:endParaRPr lang="zh-CN" sz="1800" kern="100" dirty="0">
                        <a:effectLst/>
                        <a:latin typeface="Times New Roman" panose="02020603050405020304" pitchFamily="18" charset="0"/>
                        <a:cs typeface="Times New Roman" panose="02020603050405020304" pitchFamily="18" charset="0"/>
                      </a:endParaRPr>
                    </a:p>
                    <a:p>
                      <a:pPr algn="ctr"/>
                      <a:r>
                        <a:rPr lang="en-US" sz="1800" kern="100" dirty="0">
                          <a:effectLst/>
                          <a:latin typeface="Times New Roman" panose="02020603050405020304" pitchFamily="18" charset="0"/>
                          <a:cs typeface="Times New Roman" panose="02020603050405020304" pitchFamily="18" charset="0"/>
                        </a:rPr>
                        <a:t>Spills: Avoid raising dust. Ventilate the area. Clean up spills immediately, observing precautions in the Protective Equipment section. Use a vacuum or wet method to reduce dust.</a:t>
                      </a:r>
                      <a:endParaRPr lang="zh-CN"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extLst>
                  <a:ext uri="{0D108BD9-81ED-4DB2-BD59-A6C34878D82A}">
                    <a16:rowId xmlns:a16="http://schemas.microsoft.com/office/drawing/2014/main" val="638418319"/>
                  </a:ext>
                </a:extLst>
              </a:tr>
            </a:tbl>
          </a:graphicData>
        </a:graphic>
      </p:graphicFrame>
      <p:sp>
        <p:nvSpPr>
          <p:cNvPr id="16" name="Rectangle 3">
            <a:extLst>
              <a:ext uri="{FF2B5EF4-FFF2-40B4-BE49-F238E27FC236}">
                <a16:creationId xmlns:a16="http://schemas.microsoft.com/office/drawing/2014/main" id="{60860D63-756E-64C7-778E-340F7C0BB413}"/>
              </a:ext>
            </a:extLst>
          </p:cNvPr>
          <p:cNvSpPr>
            <a:spLocks noChangeArrowheads="1"/>
          </p:cNvSpPr>
          <p:nvPr/>
        </p:nvSpPr>
        <p:spPr bwMode="auto">
          <a:xfrm>
            <a:off x="7943850" y="-160338"/>
            <a:ext cx="12192000"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7" name="图片 16">
            <a:extLst>
              <a:ext uri="{FF2B5EF4-FFF2-40B4-BE49-F238E27FC236}">
                <a16:creationId xmlns:a16="http://schemas.microsoft.com/office/drawing/2014/main" id="{5F0AD3D6-26A2-D22C-6563-3BA9956A88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97" y="5663696"/>
            <a:ext cx="12324208" cy="1194304"/>
          </a:xfrm>
          <a:prstGeom prst="rect">
            <a:avLst/>
          </a:prstGeom>
        </p:spPr>
      </p:pic>
      <p:pic>
        <p:nvPicPr>
          <p:cNvPr id="21" name="图片 20">
            <a:extLst>
              <a:ext uri="{FF2B5EF4-FFF2-40B4-BE49-F238E27FC236}">
                <a16:creationId xmlns:a16="http://schemas.microsoft.com/office/drawing/2014/main" id="{B2E4C7F9-C828-9449-D019-6CE37FF8A4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682" y="-76401"/>
            <a:ext cx="12321561" cy="2346964"/>
          </a:xfrm>
          <a:prstGeom prst="rect">
            <a:avLst/>
          </a:prstGeom>
        </p:spPr>
      </p:pic>
    </p:spTree>
    <p:custDataLst>
      <p:tags r:id="rId1"/>
    </p:custDataLst>
    <p:extLst>
      <p:ext uri="{BB962C8B-B14F-4D97-AF65-F5344CB8AC3E}">
        <p14:creationId xmlns:p14="http://schemas.microsoft.com/office/powerpoint/2010/main" val="25075571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微信图片_20240225090606">
            <a:extLst>
              <a:ext uri="{FF2B5EF4-FFF2-40B4-BE49-F238E27FC236}">
                <a16:creationId xmlns:a16="http://schemas.microsoft.com/office/drawing/2014/main" id="{76D3C218-3AB2-A09F-C423-1D9D5C51BCB8}"/>
              </a:ext>
            </a:extLst>
          </p:cNvPr>
          <p:cNvPicPr>
            <a:picLocks noChangeAspect="1"/>
          </p:cNvPicPr>
          <p:nvPr/>
        </p:nvPicPr>
        <p:blipFill rotWithShape="1">
          <a:blip r:embed="rId3">
            <a:alphaModFix/>
          </a:blip>
          <a:srcRect t="2415" r="9227" b="24893"/>
          <a:stretch/>
        </p:blipFill>
        <p:spPr>
          <a:xfrm>
            <a:off x="0" y="-76401"/>
            <a:ext cx="12324209" cy="6859422"/>
          </a:xfrm>
          <a:prstGeom prst="rect">
            <a:avLst/>
          </a:prstGeom>
          <a:effectLst>
            <a:reflection endPos="0" dist="50800" dir="5400000" sy="-100000" algn="bl" rotWithShape="0"/>
          </a:effectLst>
        </p:spPr>
      </p:pic>
      <p:pic>
        <p:nvPicPr>
          <p:cNvPr id="3" name="图片 2">
            <a:extLst>
              <a:ext uri="{FF2B5EF4-FFF2-40B4-BE49-F238E27FC236}">
                <a16:creationId xmlns:a16="http://schemas.microsoft.com/office/drawing/2014/main" id="{CC02B919-5051-9558-F6DB-2FDBB2575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6921" y="-76401"/>
            <a:ext cx="18321807" cy="1048608"/>
          </a:xfrm>
          <a:prstGeom prst="rect">
            <a:avLst/>
          </a:prstGeom>
        </p:spPr>
      </p:pic>
      <p:sp>
        <p:nvSpPr>
          <p:cNvPr id="6" name="文本框 5">
            <a:extLst>
              <a:ext uri="{FF2B5EF4-FFF2-40B4-BE49-F238E27FC236}">
                <a16:creationId xmlns:a16="http://schemas.microsoft.com/office/drawing/2014/main" id="{1EF00ABC-262A-9B22-3B32-0B730ABAC682}"/>
              </a:ext>
            </a:extLst>
          </p:cNvPr>
          <p:cNvSpPr txBox="1"/>
          <p:nvPr/>
        </p:nvSpPr>
        <p:spPr>
          <a:xfrm>
            <a:off x="611164" y="-76401"/>
            <a:ext cx="1553630" cy="707886"/>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Safety</a:t>
            </a:r>
            <a:endParaRPr kumimoji="1" lang="zh-CN" altLang="en-US" sz="40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E1829FD6-37F1-C75D-F4C2-B051AE323730}"/>
              </a:ext>
            </a:extLst>
          </p:cNvPr>
          <p:cNvSpPr txBox="1"/>
          <p:nvPr/>
        </p:nvSpPr>
        <p:spPr>
          <a:xfrm>
            <a:off x="611164" y="816667"/>
            <a:ext cx="13257236" cy="523220"/>
          </a:xfrm>
          <a:prstGeom prst="rect">
            <a:avLst/>
          </a:prstGeom>
          <a:noFill/>
        </p:spPr>
        <p:txBody>
          <a:bodyPr wrap="square">
            <a:spAutoFit/>
          </a:bodyPr>
          <a:lstStyle/>
          <a:p>
            <a:r>
              <a:rPr lang="en-US" altLang="zh-CN" sz="2800" dirty="0">
                <a:latin typeface="Times New Roman" panose="02020603050405020304" charset="0"/>
                <a:cs typeface="Times New Roman" panose="02020603050405020304" charset="0"/>
              </a:rPr>
              <a:t>Safety</a:t>
            </a:r>
          </a:p>
        </p:txBody>
      </p:sp>
      <p:sp>
        <p:nvSpPr>
          <p:cNvPr id="12" name="Rectangle 1">
            <a:extLst>
              <a:ext uri="{FF2B5EF4-FFF2-40B4-BE49-F238E27FC236}">
                <a16:creationId xmlns:a16="http://schemas.microsoft.com/office/drawing/2014/main" id="{34512F1C-E258-E15F-E200-C5184F5F8C54}"/>
              </a:ext>
            </a:extLst>
          </p:cNvPr>
          <p:cNvSpPr>
            <a:spLocks noChangeArrowheads="1"/>
          </p:cNvSpPr>
          <p:nvPr/>
        </p:nvSpPr>
        <p:spPr bwMode="auto">
          <a:xfrm>
            <a:off x="6557137" y="-533602"/>
            <a:ext cx="12192000"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225DE3AF-7AC6-B494-A3CC-F76F8AE78060}"/>
              </a:ext>
            </a:extLst>
          </p:cNvPr>
          <p:cNvSpPr>
            <a:spLocks noChangeArrowheads="1"/>
          </p:cNvSpPr>
          <p:nvPr/>
        </p:nvSpPr>
        <p:spPr bwMode="auto">
          <a:xfrm>
            <a:off x="7947025" y="-252413"/>
            <a:ext cx="12192000"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5" name="表格 14">
            <a:extLst>
              <a:ext uri="{FF2B5EF4-FFF2-40B4-BE49-F238E27FC236}">
                <a16:creationId xmlns:a16="http://schemas.microsoft.com/office/drawing/2014/main" id="{D8D48ED0-DEFA-E379-378C-675E764354C0}"/>
              </a:ext>
            </a:extLst>
          </p:cNvPr>
          <p:cNvGraphicFramePr>
            <a:graphicFrameLocks noGrp="1"/>
          </p:cNvGraphicFramePr>
          <p:nvPr>
            <p:extLst>
              <p:ext uri="{D42A27DB-BD31-4B8C-83A1-F6EECF244321}">
                <p14:modId xmlns:p14="http://schemas.microsoft.com/office/powerpoint/2010/main" val="1053528288"/>
              </p:ext>
            </p:extLst>
          </p:nvPr>
        </p:nvGraphicFramePr>
        <p:xfrm>
          <a:off x="611164" y="-14779679"/>
          <a:ext cx="9932964" cy="39878007"/>
        </p:xfrm>
        <a:graphic>
          <a:graphicData uri="http://schemas.openxmlformats.org/drawingml/2006/table">
            <a:tbl>
              <a:tblPr firstRow="1" firstCol="1" bandRow="1">
                <a:tableStyleId>{F5AB1C69-6EDB-4FF4-983F-18BD219EF322}</a:tableStyleId>
              </a:tblPr>
              <a:tblGrid>
                <a:gridCol w="1473200">
                  <a:extLst>
                    <a:ext uri="{9D8B030D-6E8A-4147-A177-3AD203B41FA5}">
                      <a16:colId xmlns:a16="http://schemas.microsoft.com/office/drawing/2014/main" val="4004378891"/>
                    </a:ext>
                  </a:extLst>
                </a:gridCol>
                <a:gridCol w="2241550">
                  <a:extLst>
                    <a:ext uri="{9D8B030D-6E8A-4147-A177-3AD203B41FA5}">
                      <a16:colId xmlns:a16="http://schemas.microsoft.com/office/drawing/2014/main" val="86146568"/>
                    </a:ext>
                  </a:extLst>
                </a:gridCol>
                <a:gridCol w="2565400">
                  <a:extLst>
                    <a:ext uri="{9D8B030D-6E8A-4147-A177-3AD203B41FA5}">
                      <a16:colId xmlns:a16="http://schemas.microsoft.com/office/drawing/2014/main" val="2098432954"/>
                    </a:ext>
                  </a:extLst>
                </a:gridCol>
                <a:gridCol w="3652814">
                  <a:extLst>
                    <a:ext uri="{9D8B030D-6E8A-4147-A177-3AD203B41FA5}">
                      <a16:colId xmlns:a16="http://schemas.microsoft.com/office/drawing/2014/main" val="3590665936"/>
                    </a:ext>
                  </a:extLst>
                </a:gridCol>
              </a:tblGrid>
              <a:tr h="924567">
                <a:tc>
                  <a:txBody>
                    <a:bodyPr/>
                    <a:lstStyle/>
                    <a:p>
                      <a:pPr algn="ctr"/>
                      <a:r>
                        <a:rPr lang="en-US" sz="1800" b="1" kern="100" dirty="0">
                          <a:effectLst/>
                          <a:latin typeface="Times New Roman" panose="02020603050405020304" pitchFamily="18" charset="0"/>
                          <a:cs typeface="Times New Roman" panose="02020603050405020304" pitchFamily="18" charset="0"/>
                        </a:rPr>
                        <a:t>source of danger</a:t>
                      </a:r>
                      <a:endParaRPr lang="zh-CN" sz="1800" b="1" kern="1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b="1" kern="100" dirty="0">
                          <a:effectLst/>
                          <a:latin typeface="Times New Roman" panose="02020603050405020304" pitchFamily="18" charset="0"/>
                          <a:cs typeface="Times New Roman" panose="02020603050405020304" pitchFamily="18" charset="0"/>
                        </a:rPr>
                        <a:t>risk analysis</a:t>
                      </a:r>
                      <a:endParaRPr lang="zh-CN" sz="1800" b="1" kern="1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lnSpc>
                          <a:spcPts val="1575"/>
                        </a:lnSpc>
                        <a:spcAft>
                          <a:spcPts val="600"/>
                        </a:spcAft>
                      </a:pPr>
                      <a:r>
                        <a:rPr lang="en-US" sz="1800" b="1" kern="100" dirty="0">
                          <a:effectLst/>
                          <a:latin typeface="Times New Roman" panose="02020603050405020304" pitchFamily="18" charset="0"/>
                          <a:cs typeface="Times New Roman" panose="02020603050405020304" pitchFamily="18" charset="0"/>
                        </a:rPr>
                        <a:t>safeguard procedures</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2172" marR="12172" marT="0" marB="0" anchor="ctr"/>
                </a:tc>
                <a:tc>
                  <a:txBody>
                    <a:bodyPr/>
                    <a:lstStyle/>
                    <a:p>
                      <a:pPr algn="ctr"/>
                      <a:r>
                        <a:rPr lang="en-US" sz="1800" b="1" kern="100" dirty="0">
                          <a:effectLst/>
                          <a:latin typeface="Times New Roman" panose="02020603050405020304" pitchFamily="18" charset="0"/>
                          <a:cs typeface="Times New Roman" panose="02020603050405020304" pitchFamily="18" charset="0"/>
                        </a:rPr>
                        <a:t>Emergency handling</a:t>
                      </a:r>
                      <a:endParaRPr lang="zh-CN" sz="1800" b="1" kern="1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extLst>
                  <a:ext uri="{0D108BD9-81ED-4DB2-BD59-A6C34878D82A}">
                    <a16:rowId xmlns:a16="http://schemas.microsoft.com/office/drawing/2014/main" val="2048318557"/>
                  </a:ext>
                </a:extLst>
              </a:tr>
              <a:tr h="459835">
                <a:tc>
                  <a:txBody>
                    <a:bodyPr/>
                    <a:lstStyle/>
                    <a:p>
                      <a:pPr algn="ctr"/>
                      <a:r>
                        <a:rPr lang="en-US" sz="1800" kern="100">
                          <a:effectLst/>
                          <a:latin typeface="Times New Roman" panose="02020603050405020304" pitchFamily="18" charset="0"/>
                          <a:cs typeface="Times New Roman" panose="02020603050405020304" pitchFamily="18" charset="0"/>
                        </a:rPr>
                        <a:t>Super-clean bench</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dirty="0">
                          <a:effectLst/>
                          <a:latin typeface="Times New Roman" panose="02020603050405020304" pitchFamily="18" charset="0"/>
                          <a:cs typeface="Times New Roman" panose="02020603050405020304" pitchFamily="18" charset="0"/>
                        </a:rPr>
                        <a:t>Ultraviolet radiation can harm glasses, causing severe damage such as retinal detachment or blindness.</a:t>
                      </a:r>
                      <a:endParaRPr lang="zh-CN" sz="1800" kern="100" dirty="0">
                        <a:effectLst/>
                        <a:latin typeface="Times New Roman" panose="02020603050405020304" pitchFamily="18" charset="0"/>
                        <a:cs typeface="Times New Roman" panose="02020603050405020304" pitchFamily="18" charset="0"/>
                      </a:endParaRPr>
                    </a:p>
                    <a:p>
                      <a:pPr algn="ctr"/>
                      <a:r>
                        <a:rPr lang="en-US" sz="1800" kern="100" dirty="0">
                          <a:effectLst/>
                          <a:latin typeface="Times New Roman" panose="02020603050405020304" pitchFamily="18" charset="0"/>
                          <a:cs typeface="Times New Roman" panose="02020603050405020304" pitchFamily="18" charset="0"/>
                        </a:rPr>
                        <a:t>Tipping over the alcohol lamp may result in a fire within the area of the bench.</a:t>
                      </a:r>
                      <a:endParaRPr lang="zh-CN" sz="1800" kern="100" dirty="0">
                        <a:effectLst/>
                        <a:latin typeface="Times New Roman" panose="02020603050405020304" pitchFamily="18" charset="0"/>
                        <a:cs typeface="Times New Roman" panose="02020603050405020304" pitchFamily="18" charset="0"/>
                      </a:endParaRPr>
                    </a:p>
                    <a:p>
                      <a:pPr algn="ctr"/>
                      <a:r>
                        <a:rPr lang="en-US" sz="1800" kern="100" dirty="0">
                          <a:effectLst/>
                          <a:latin typeface="Times New Roman" panose="02020603050405020304" pitchFamily="18" charset="0"/>
                          <a:cs typeface="Times New Roman" panose="02020603050405020304" pitchFamily="18" charset="0"/>
                        </a:rPr>
                        <a:t>During operation, the alcohol lamp may ignite items such as cotton swabs.</a:t>
                      </a:r>
                      <a:endParaRPr lang="zh-CN"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dirty="0">
                          <a:effectLst/>
                          <a:latin typeface="Times New Roman" panose="02020603050405020304" pitchFamily="18" charset="0"/>
                          <a:cs typeface="Times New Roman" panose="02020603050405020304" pitchFamily="18" charset="0"/>
                        </a:rPr>
                        <a:t>When using ultraviolet disinfection lamp, lower the glass shield; turn off the ultraviolet lamp before operation.</a:t>
                      </a:r>
                      <a:endParaRPr lang="zh-CN" sz="1800" kern="100" dirty="0">
                        <a:effectLst/>
                        <a:latin typeface="Times New Roman" panose="02020603050405020304" pitchFamily="18" charset="0"/>
                        <a:cs typeface="Times New Roman" panose="02020603050405020304" pitchFamily="18" charset="0"/>
                      </a:endParaRPr>
                    </a:p>
                    <a:p>
                      <a:pPr algn="ctr"/>
                      <a:r>
                        <a:rPr lang="en-US" sz="1800" kern="100" dirty="0">
                          <a:effectLst/>
                          <a:latin typeface="Times New Roman" panose="02020603050405020304" pitchFamily="18" charset="0"/>
                          <a:cs typeface="Times New Roman" panose="02020603050405020304" pitchFamily="18" charset="0"/>
                        </a:rPr>
                        <a:t>The alcohol lamp ignites immediately upon use; ensure to extinguish the lamp when not in use.</a:t>
                      </a:r>
                      <a:endParaRPr lang="zh-CN" sz="1800" kern="100" dirty="0">
                        <a:effectLst/>
                        <a:latin typeface="Times New Roman" panose="02020603050405020304" pitchFamily="18" charset="0"/>
                        <a:cs typeface="Times New Roman" panose="02020603050405020304" pitchFamily="18" charset="0"/>
                      </a:endParaRPr>
                    </a:p>
                    <a:p>
                      <a:pPr algn="ctr"/>
                      <a:r>
                        <a:rPr lang="en-US" sz="1800" kern="100" dirty="0">
                          <a:effectLst/>
                          <a:latin typeface="Times New Roman" panose="02020603050405020304" pitchFamily="18" charset="0"/>
                          <a:cs typeface="Times New Roman" panose="02020603050405020304" pitchFamily="18" charset="0"/>
                        </a:rPr>
                        <a:t>When using the alcohol lamp, keep other flammable items at a safe distance from the lamp</a:t>
                      </a:r>
                      <a:endParaRPr lang="zh-CN"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dirty="0">
                          <a:effectLst/>
                          <a:latin typeface="Times New Roman" panose="02020603050405020304" pitchFamily="18" charset="0"/>
                          <a:cs typeface="Times New Roman" panose="02020603050405020304" pitchFamily="18" charset="0"/>
                        </a:rPr>
                        <a:t>In case of a fire, immediately shut off the laminar flow hood's ventilation, then use a fire blanket or fire extinguisher to extinguish the fire.</a:t>
                      </a:r>
                      <a:endParaRPr lang="zh-CN"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extLst>
                  <a:ext uri="{0D108BD9-81ED-4DB2-BD59-A6C34878D82A}">
                    <a16:rowId xmlns:a16="http://schemas.microsoft.com/office/drawing/2014/main" val="1357260727"/>
                  </a:ext>
                </a:extLst>
              </a:tr>
              <a:tr h="189344">
                <a:tc>
                  <a:txBody>
                    <a:bodyPr/>
                    <a:lstStyle/>
                    <a:p>
                      <a:pPr algn="ctr"/>
                      <a:r>
                        <a:rPr lang="en-US" sz="1800" kern="100">
                          <a:effectLst/>
                          <a:latin typeface="Times New Roman" panose="02020603050405020304" pitchFamily="18" charset="0"/>
                          <a:cs typeface="Times New Roman" panose="02020603050405020304" pitchFamily="18" charset="0"/>
                        </a:rPr>
                        <a:t>S. elongatus UTEX 2973 CscB+/Saccharomyces cerevisiae W303</a:t>
                      </a:r>
                      <a:r>
                        <a:rPr lang="en-US" sz="1800" kern="100" baseline="30000">
                          <a:effectLst/>
                          <a:latin typeface="Times New Roman" panose="02020603050405020304" pitchFamily="18" charset="0"/>
                          <a:cs typeface="Times New Roman" panose="02020603050405020304" pitchFamily="18" charset="0"/>
                        </a:rPr>
                        <a:t>clump</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Pouring into the sewer randomly may cause environmental issues.</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Wear lab coats and gloves during operations, and pay attention to the collection, isolation, and deactivation of microorganisms and culture media.</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 </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Disinfect with alcohol and ensure proper packaging and disposal of waste.</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extLst>
                  <a:ext uri="{0D108BD9-81ED-4DB2-BD59-A6C34878D82A}">
                    <a16:rowId xmlns:a16="http://schemas.microsoft.com/office/drawing/2014/main" val="2665866235"/>
                  </a:ext>
                </a:extLst>
              </a:tr>
              <a:tr h="513934">
                <a:tc>
                  <a:txBody>
                    <a:bodyPr/>
                    <a:lstStyle/>
                    <a:p>
                      <a:pPr algn="ctr"/>
                      <a:r>
                        <a:rPr lang="en-US" sz="1800" kern="100">
                          <a:effectLst/>
                          <a:latin typeface="Times New Roman" panose="02020603050405020304" pitchFamily="18" charset="0"/>
                          <a:cs typeface="Times New Roman" panose="02020603050405020304" pitchFamily="18" charset="0"/>
                        </a:rPr>
                        <a:t>IPTG</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Harmful if swallowed. Harmful if in contact with skin. Harmful if inhaled.</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dirty="0">
                          <a:effectLst/>
                          <a:latin typeface="Times New Roman" panose="02020603050405020304" pitchFamily="18" charset="0"/>
                          <a:cs typeface="Times New Roman" panose="02020603050405020304" pitchFamily="18" charset="0"/>
                        </a:rPr>
                        <a:t>Do not swallow. Wear lab coats and gloves to avoid skin contact. Prevent inhalation.</a:t>
                      </a:r>
                      <a:endParaRPr lang="zh-CN"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Inhalation: If inhaled, move the person to fresh air.</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Skin contact: Remove contaminated clothing, wash skin thoroughly with soap and water. If irritation occurs, seek medical attention.</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Eye contact: Separate eyelids, flush with flowing water or saline solution. Seek medical attention immediately.</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Ingestion: Rinse mouth, do not induce vomiting. Seek medical attention immediately.</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extLst>
                  <a:ext uri="{0D108BD9-81ED-4DB2-BD59-A6C34878D82A}">
                    <a16:rowId xmlns:a16="http://schemas.microsoft.com/office/drawing/2014/main" val="3366279414"/>
                  </a:ext>
                </a:extLst>
              </a:tr>
              <a:tr h="1027867">
                <a:tc>
                  <a:txBody>
                    <a:bodyPr/>
                    <a:lstStyle/>
                    <a:p>
                      <a:pPr algn="ctr"/>
                      <a:r>
                        <a:rPr lang="en-US" sz="1800" kern="100">
                          <a:effectLst/>
                          <a:latin typeface="Times New Roman" panose="02020603050405020304" pitchFamily="18" charset="0"/>
                          <a:cs typeface="Times New Roman" panose="02020603050405020304" pitchFamily="18" charset="0"/>
                        </a:rPr>
                        <a:t>­­­DMSO</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dirty="0">
                          <a:effectLst/>
                          <a:latin typeface="Times New Roman" panose="02020603050405020304" pitchFamily="18" charset="0"/>
                          <a:cs typeface="Times New Roman" panose="02020603050405020304" pitchFamily="18" charset="0"/>
                        </a:rPr>
                        <a:t>Combustible when exposed to heat or flame. The </a:t>
                      </a:r>
                      <a:r>
                        <a:rPr lang="en-US" sz="1800" kern="100" dirty="0" err="1">
                          <a:effectLst/>
                          <a:latin typeface="Times New Roman" panose="02020603050405020304" pitchFamily="18" charset="0"/>
                          <a:cs typeface="Times New Roman" panose="02020603050405020304" pitchFamily="18" charset="0"/>
                        </a:rPr>
                        <a:t>vapour</a:t>
                      </a:r>
                      <a:r>
                        <a:rPr lang="en-US" sz="1800" kern="100" dirty="0">
                          <a:effectLst/>
                          <a:latin typeface="Times New Roman" panose="02020603050405020304" pitchFamily="18" charset="0"/>
                          <a:cs typeface="Times New Roman" panose="02020603050405020304" pitchFamily="18" charset="0"/>
                        </a:rPr>
                        <a:t> is heavier than air and may travel along the ground; distant ignition possible. DIMETHYL SULFOXIDE decomposes violently on contact with many acyl halides and related compounds.</a:t>
                      </a:r>
                      <a:endParaRPr lang="zh-CN" sz="1800" kern="100" dirty="0">
                        <a:effectLst/>
                        <a:latin typeface="Times New Roman" panose="02020603050405020304" pitchFamily="18" charset="0"/>
                        <a:cs typeface="Times New Roman" panose="02020603050405020304" pitchFamily="18" charset="0"/>
                      </a:endParaRPr>
                    </a:p>
                    <a:p>
                      <a:pPr algn="ctr"/>
                      <a:r>
                        <a:rPr lang="en-US" sz="1800" kern="100" dirty="0">
                          <a:effectLst/>
                          <a:latin typeface="Times New Roman" panose="02020603050405020304" pitchFamily="18" charset="0"/>
                          <a:cs typeface="Times New Roman" panose="02020603050405020304" pitchFamily="18" charset="0"/>
                        </a:rPr>
                        <a:t> Slight eye irritation</a:t>
                      </a:r>
                      <a:endParaRPr lang="zh-CN"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Eye/face protection</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Wear safety spectacles.</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Skin protection</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Protective gloves. Protective clothing.</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Respiratory protection</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Use ventilation, local exhaust or breathing protection.</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Ensure adequate ventilation. Handle in accordance with good industrial hygiene and safety practice. Set up emergency exits and the risk-elimination area.</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For small (incipient) fires, use media such as "alcohol" foam, dry chemical, or carbon dioxide. For large fires, apply water from as far as possible. Use very large quantities (flooding) of water applied as a mist or spray; solid streams of water may be ineffective. Cool all affected containers with flooding quantities of water.</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Description of necessary first-aid measures</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If inhaled</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Fresh air, rest.</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Following skin contact</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Remove contaminated clothes. Rinse and then wash skin with water and soap. Refer for medical attention .</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Following eye contact</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First rinse with plenty of water for several minutes (remove contact lenses if easily possible), then refer for medical attention.</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Following ingestion</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Do NOT induce vomiting. Refer for medical attention .</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extLst>
                  <a:ext uri="{0D108BD9-81ED-4DB2-BD59-A6C34878D82A}">
                    <a16:rowId xmlns:a16="http://schemas.microsoft.com/office/drawing/2014/main" val="3684995372"/>
                  </a:ext>
                </a:extLst>
              </a:tr>
              <a:tr h="513934">
                <a:tc>
                  <a:txBody>
                    <a:bodyPr/>
                    <a:lstStyle/>
                    <a:p>
                      <a:pPr algn="ctr"/>
                      <a:r>
                        <a:rPr lang="en-US" sz="1800" kern="100">
                          <a:effectLst/>
                          <a:latin typeface="Times New Roman" panose="02020603050405020304" pitchFamily="18" charset="0"/>
                          <a:cs typeface="Times New Roman" panose="02020603050405020304" pitchFamily="18" charset="0"/>
                        </a:rPr>
                        <a:t>EtBr</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Red-to-brown crystals</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Harmful if swallowed</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Fatal if inhaled</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Suspected of causing genetic defects</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Combustible. Gives off irritating or toxic fumes (or gases) in a fire.</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Eye/face protection</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Wear safety goggles.</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Skin protection</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Protective gloves.</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Respiratory protection</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Use local exhaust. Use breathing protection.</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If inhaled</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Fresh air, rest.</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Following skin contact</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Rinse and then wash skin with water and soap.</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Following eye contact</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Rinse with plenty of water for several minutes (remove contact lenses if easily possible).</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Following ingestion</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Rinse mouth.</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 </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For fires, use water spray, powder, alcohol-resistant foam, carbon dioxide.</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extLst>
                  <a:ext uri="{0D108BD9-81ED-4DB2-BD59-A6C34878D82A}">
                    <a16:rowId xmlns:a16="http://schemas.microsoft.com/office/drawing/2014/main" val="4084740115"/>
                  </a:ext>
                </a:extLst>
              </a:tr>
              <a:tr h="243442">
                <a:tc>
                  <a:txBody>
                    <a:bodyPr/>
                    <a:lstStyle/>
                    <a:p>
                      <a:pPr algn="ctr"/>
                      <a:r>
                        <a:rPr lang="en-US" sz="1800" kern="100">
                          <a:effectLst/>
                          <a:latin typeface="Times New Roman" panose="02020603050405020304" pitchFamily="18" charset="0"/>
                          <a:cs typeface="Times New Roman" panose="02020603050405020304" pitchFamily="18" charset="0"/>
                        </a:rPr>
                        <a:t>LiAc</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Harmful if swallowed</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 </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Following ingestion</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Rinse mouth with water. Do not induce vomiting. Never give anything by mouth to an unconscious person. Call a doctor or Poison Control Center immediately.</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extLst>
                  <a:ext uri="{0D108BD9-81ED-4DB2-BD59-A6C34878D82A}">
                    <a16:rowId xmlns:a16="http://schemas.microsoft.com/office/drawing/2014/main" val="3137383475"/>
                  </a:ext>
                </a:extLst>
              </a:tr>
              <a:tr h="459835">
                <a:tc>
                  <a:txBody>
                    <a:bodyPr/>
                    <a:lstStyle/>
                    <a:p>
                      <a:pPr algn="ctr"/>
                      <a:r>
                        <a:rPr lang="en-US" sz="1800" kern="100">
                          <a:effectLst/>
                          <a:latin typeface="Times New Roman" panose="02020603050405020304" pitchFamily="18" charset="0"/>
                          <a:cs typeface="Times New Roman" panose="02020603050405020304" pitchFamily="18" charset="0"/>
                        </a:rPr>
                        <a:t>EDTA</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Causes serious eye irritation</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Combustible, but it does not easily ignite. Gives off irritating or toxic fumes (or gases) in a fire. Finely dispersed particles form explosive mixtures in air.</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Wash thoroughly after handling.</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Wear protective gloves/protective clothing/eye protection/face protection/hearing protection/...</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If inhaled</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Fresh air, rest.</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Following skin contact</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Rinse skin with plenty of water or shower.</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Following eye contact</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Rinse with plenty of water (remove contact lenses if easily possible).</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Following ingestion</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Rinse mouth. Give one or two glasses of water to drink.</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Use water spray, foam, carbon dioxide, powder.</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extLst>
                  <a:ext uri="{0D108BD9-81ED-4DB2-BD59-A6C34878D82A}">
                    <a16:rowId xmlns:a16="http://schemas.microsoft.com/office/drawing/2014/main" val="3192030255"/>
                  </a:ext>
                </a:extLst>
              </a:tr>
              <a:tr h="162295">
                <a:tc>
                  <a:txBody>
                    <a:bodyPr/>
                    <a:lstStyle/>
                    <a:p>
                      <a:pPr algn="ctr"/>
                      <a:r>
                        <a:rPr lang="en-US" sz="1800" kern="100">
                          <a:effectLst/>
                          <a:latin typeface="Times New Roman" panose="02020603050405020304" pitchFamily="18" charset="0"/>
                          <a:cs typeface="Times New Roman" panose="02020603050405020304" pitchFamily="18" charset="0"/>
                        </a:rPr>
                        <a:t>PEG</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Combustible.</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NO open flames. Handling in a well-ventilated place. Use non-sparking tools. Prevent fire caused by electrostatic discharge steam.</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Use dry chemical, carbon dioxide or alcohol-resistant foam.</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extLst>
                  <a:ext uri="{0D108BD9-81ED-4DB2-BD59-A6C34878D82A}">
                    <a16:rowId xmlns:a16="http://schemas.microsoft.com/office/drawing/2014/main" val="310323102"/>
                  </a:ext>
                </a:extLst>
              </a:tr>
              <a:tr h="784425">
                <a:tc>
                  <a:txBody>
                    <a:bodyPr/>
                    <a:lstStyle/>
                    <a:p>
                      <a:pPr algn="ctr"/>
                      <a:r>
                        <a:rPr lang="en-US" sz="1800" kern="100">
                          <a:effectLst/>
                          <a:latin typeface="Times New Roman" panose="02020603050405020304" pitchFamily="18" charset="0"/>
                          <a:cs typeface="Times New Roman" panose="02020603050405020304" pitchFamily="18" charset="0"/>
                        </a:rPr>
                        <a:t>nucleic acid dyes </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Nucleic acid dyes are mutagenic and can intercalate into DNA, posing a risk if ingested, inhaled, or contacted with skin.</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Personal Protective Equipment (PPE): Always wear appropriate PPE, including gloves, lab coat, and safety glasses to minimize skin contact and eye exposure.</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Ventilation: Use these dyes in a well-ventilated area or under a fume hood to avoid inhalation of any vapors or dust.</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Minimize Exposure: Use the minimum amount of dye necessary for your experiments to reduce the risk of exposure and environmental contamination.</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Safe Storage: Store dyes in a cool, dry, dark place to prevent degradation and accidental spills. Ensure containers are clearly labeled and securely closed.</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Skin Contact: In case of skin contact, immediately wash the area with plenty of water and soap. Remove contaminated clothing.</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Eye Exposure: If the dye contacts the eyes, rinse immediately with plenty of water for at least 15 minutes and seek medical attention.</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Inhalation: Move the person to fresh air immediately if there are signs of respiratory discomfort. If symptoms persist, seek medical attention.</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Spills: In the event of a spill, wear PPE, avoid creating dust, and clean up the spill using appropriate absorbent materials. Dispose of the waste according to local regulations.</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extLst>
                  <a:ext uri="{0D108BD9-81ED-4DB2-BD59-A6C34878D82A}">
                    <a16:rowId xmlns:a16="http://schemas.microsoft.com/office/drawing/2014/main" val="2790364609"/>
                  </a:ext>
                </a:extLst>
              </a:tr>
              <a:tr h="838523">
                <a:tc>
                  <a:txBody>
                    <a:bodyPr/>
                    <a:lstStyle/>
                    <a:p>
                      <a:pPr algn="ctr"/>
                      <a:r>
                        <a:rPr lang="en-US" sz="1800" kern="100">
                          <a:effectLst/>
                          <a:latin typeface="Times New Roman" panose="02020603050405020304" pitchFamily="18" charset="0"/>
                          <a:cs typeface="Times New Roman" panose="02020603050405020304" pitchFamily="18" charset="0"/>
                        </a:rPr>
                        <a:t>PEG 3350</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PEG 3350 can be irritating to eyes, skin, and respiratory system.</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Personal Protective Equipment (PPE): Wear gloves, protective clothing, and eye protection to avoid skin and eye contact.</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Handling: Handle PEG 3350 in a manner that minimizes dust generation and accumulation. Use with adequate ventilation to avoid inhalation.</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Storage: Store in a cool, dry place in tightly closed containers, away from incompatible materials.</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dirty="0">
                          <a:effectLst/>
                          <a:latin typeface="Times New Roman" panose="02020603050405020304" pitchFamily="18" charset="0"/>
                          <a:cs typeface="Times New Roman" panose="02020603050405020304" pitchFamily="18" charset="0"/>
                        </a:rPr>
                        <a:t>Skin Contact: Wash the skin thoroughly with soap and water after contact. Remove contaminated clothing.</a:t>
                      </a:r>
                      <a:endParaRPr lang="zh-CN" sz="1800" kern="100" dirty="0">
                        <a:effectLst/>
                        <a:latin typeface="Times New Roman" panose="02020603050405020304" pitchFamily="18" charset="0"/>
                        <a:cs typeface="Times New Roman" panose="02020603050405020304" pitchFamily="18" charset="0"/>
                      </a:endParaRPr>
                    </a:p>
                    <a:p>
                      <a:pPr algn="ctr"/>
                      <a:r>
                        <a:rPr lang="en-US" sz="1800" kern="100" dirty="0">
                          <a:effectLst/>
                          <a:latin typeface="Times New Roman" panose="02020603050405020304" pitchFamily="18" charset="0"/>
                          <a:cs typeface="Times New Roman" panose="02020603050405020304" pitchFamily="18" charset="0"/>
                        </a:rPr>
                        <a:t>Eye Contact: Rinse cautiously with water for several minutes. Remove contact lenses if present and easy to do. Continue rinsing and seek medical advice if irritation persists.</a:t>
                      </a:r>
                      <a:endParaRPr lang="zh-CN" sz="1800" kern="100" dirty="0">
                        <a:effectLst/>
                        <a:latin typeface="Times New Roman" panose="02020603050405020304" pitchFamily="18" charset="0"/>
                        <a:cs typeface="Times New Roman" panose="02020603050405020304" pitchFamily="18" charset="0"/>
                      </a:endParaRPr>
                    </a:p>
                    <a:p>
                      <a:pPr algn="ctr"/>
                      <a:r>
                        <a:rPr lang="en-US" sz="1800" kern="100" dirty="0">
                          <a:effectLst/>
                          <a:latin typeface="Times New Roman" panose="02020603050405020304" pitchFamily="18" charset="0"/>
                          <a:cs typeface="Times New Roman" panose="02020603050405020304" pitchFamily="18" charset="0"/>
                        </a:rPr>
                        <a:t>Inhalation: If inhaled, move the person to fresh air. If not breathing, give artificial respiration. If breathing is difficult, give oxygen and seek medical advice.</a:t>
                      </a:r>
                      <a:endParaRPr lang="zh-CN" sz="1800" kern="100" dirty="0">
                        <a:effectLst/>
                        <a:latin typeface="Times New Roman" panose="02020603050405020304" pitchFamily="18" charset="0"/>
                        <a:cs typeface="Times New Roman" panose="02020603050405020304" pitchFamily="18" charset="0"/>
                      </a:endParaRPr>
                    </a:p>
                    <a:p>
                      <a:pPr algn="ctr"/>
                      <a:r>
                        <a:rPr lang="en-US" sz="1800" kern="100" dirty="0">
                          <a:effectLst/>
                          <a:latin typeface="Times New Roman" panose="02020603050405020304" pitchFamily="18" charset="0"/>
                          <a:cs typeface="Times New Roman" panose="02020603050405020304" pitchFamily="18" charset="0"/>
                        </a:rPr>
                        <a:t>Spills: Avoid raising dust. Ventilate the area. Clean up spills immediately, observing precautions in the Protective Equipment section. Use a vacuum or wet method to reduce dust.</a:t>
                      </a:r>
                      <a:endParaRPr lang="zh-CN"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extLst>
                  <a:ext uri="{0D108BD9-81ED-4DB2-BD59-A6C34878D82A}">
                    <a16:rowId xmlns:a16="http://schemas.microsoft.com/office/drawing/2014/main" val="638418319"/>
                  </a:ext>
                </a:extLst>
              </a:tr>
            </a:tbl>
          </a:graphicData>
        </a:graphic>
      </p:graphicFrame>
      <p:sp>
        <p:nvSpPr>
          <p:cNvPr id="16" name="Rectangle 3">
            <a:extLst>
              <a:ext uri="{FF2B5EF4-FFF2-40B4-BE49-F238E27FC236}">
                <a16:creationId xmlns:a16="http://schemas.microsoft.com/office/drawing/2014/main" id="{60860D63-756E-64C7-778E-340F7C0BB413}"/>
              </a:ext>
            </a:extLst>
          </p:cNvPr>
          <p:cNvSpPr>
            <a:spLocks noChangeArrowheads="1"/>
          </p:cNvSpPr>
          <p:nvPr/>
        </p:nvSpPr>
        <p:spPr bwMode="auto">
          <a:xfrm>
            <a:off x="7943850" y="-160338"/>
            <a:ext cx="12192000"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7" name="图片 16">
            <a:extLst>
              <a:ext uri="{FF2B5EF4-FFF2-40B4-BE49-F238E27FC236}">
                <a16:creationId xmlns:a16="http://schemas.microsoft.com/office/drawing/2014/main" id="{5F0AD3D6-26A2-D22C-6563-3BA9956A88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97" y="5663696"/>
            <a:ext cx="12324208" cy="1194304"/>
          </a:xfrm>
          <a:prstGeom prst="rect">
            <a:avLst/>
          </a:prstGeom>
        </p:spPr>
      </p:pic>
      <p:pic>
        <p:nvPicPr>
          <p:cNvPr id="21" name="图片 20">
            <a:extLst>
              <a:ext uri="{FF2B5EF4-FFF2-40B4-BE49-F238E27FC236}">
                <a16:creationId xmlns:a16="http://schemas.microsoft.com/office/drawing/2014/main" id="{B2E4C7F9-C828-9449-D019-6CE37FF8A4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682" y="-76401"/>
            <a:ext cx="12321561" cy="2346964"/>
          </a:xfrm>
          <a:prstGeom prst="rect">
            <a:avLst/>
          </a:prstGeom>
        </p:spPr>
      </p:pic>
    </p:spTree>
    <p:custDataLst>
      <p:tags r:id="rId1"/>
    </p:custDataLst>
    <p:extLst>
      <p:ext uri="{BB962C8B-B14F-4D97-AF65-F5344CB8AC3E}">
        <p14:creationId xmlns:p14="http://schemas.microsoft.com/office/powerpoint/2010/main" val="1710227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微信图片_20240225090606">
            <a:extLst>
              <a:ext uri="{FF2B5EF4-FFF2-40B4-BE49-F238E27FC236}">
                <a16:creationId xmlns:a16="http://schemas.microsoft.com/office/drawing/2014/main" id="{76D3C218-3AB2-A09F-C423-1D9D5C51BCB8}"/>
              </a:ext>
            </a:extLst>
          </p:cNvPr>
          <p:cNvPicPr>
            <a:picLocks noChangeAspect="1"/>
          </p:cNvPicPr>
          <p:nvPr/>
        </p:nvPicPr>
        <p:blipFill rotWithShape="1">
          <a:blip r:embed="rId3">
            <a:alphaModFix/>
          </a:blip>
          <a:srcRect t="2415" r="9227" b="24893"/>
          <a:stretch/>
        </p:blipFill>
        <p:spPr>
          <a:xfrm>
            <a:off x="0" y="-76401"/>
            <a:ext cx="12324209" cy="6859422"/>
          </a:xfrm>
          <a:prstGeom prst="rect">
            <a:avLst/>
          </a:prstGeom>
          <a:effectLst>
            <a:reflection endPos="0" dist="50800" dir="5400000" sy="-100000" algn="bl" rotWithShape="0"/>
          </a:effectLst>
        </p:spPr>
      </p:pic>
      <p:pic>
        <p:nvPicPr>
          <p:cNvPr id="3" name="图片 2">
            <a:extLst>
              <a:ext uri="{FF2B5EF4-FFF2-40B4-BE49-F238E27FC236}">
                <a16:creationId xmlns:a16="http://schemas.microsoft.com/office/drawing/2014/main" id="{CC02B919-5051-9558-F6DB-2FDBB2575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6921" y="-76401"/>
            <a:ext cx="18321807" cy="1048608"/>
          </a:xfrm>
          <a:prstGeom prst="rect">
            <a:avLst/>
          </a:prstGeom>
        </p:spPr>
      </p:pic>
      <p:sp>
        <p:nvSpPr>
          <p:cNvPr id="6" name="文本框 5">
            <a:extLst>
              <a:ext uri="{FF2B5EF4-FFF2-40B4-BE49-F238E27FC236}">
                <a16:creationId xmlns:a16="http://schemas.microsoft.com/office/drawing/2014/main" id="{1EF00ABC-262A-9B22-3B32-0B730ABAC682}"/>
              </a:ext>
            </a:extLst>
          </p:cNvPr>
          <p:cNvSpPr txBox="1"/>
          <p:nvPr/>
        </p:nvSpPr>
        <p:spPr>
          <a:xfrm>
            <a:off x="611164" y="-76401"/>
            <a:ext cx="1553630" cy="707886"/>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Safety</a:t>
            </a:r>
            <a:endParaRPr kumimoji="1" lang="zh-CN" altLang="en-US" sz="40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E1829FD6-37F1-C75D-F4C2-B051AE323730}"/>
              </a:ext>
            </a:extLst>
          </p:cNvPr>
          <p:cNvSpPr txBox="1"/>
          <p:nvPr/>
        </p:nvSpPr>
        <p:spPr>
          <a:xfrm>
            <a:off x="611164" y="816667"/>
            <a:ext cx="13257236" cy="523220"/>
          </a:xfrm>
          <a:prstGeom prst="rect">
            <a:avLst/>
          </a:prstGeom>
          <a:noFill/>
        </p:spPr>
        <p:txBody>
          <a:bodyPr wrap="square">
            <a:spAutoFit/>
          </a:bodyPr>
          <a:lstStyle/>
          <a:p>
            <a:r>
              <a:rPr lang="en-US" altLang="zh-CN" sz="2800" dirty="0">
                <a:latin typeface="Times New Roman" panose="02020603050405020304" charset="0"/>
                <a:cs typeface="Times New Roman" panose="02020603050405020304" charset="0"/>
              </a:rPr>
              <a:t>Safety</a:t>
            </a:r>
          </a:p>
        </p:txBody>
      </p:sp>
      <p:sp>
        <p:nvSpPr>
          <p:cNvPr id="12" name="Rectangle 1">
            <a:extLst>
              <a:ext uri="{FF2B5EF4-FFF2-40B4-BE49-F238E27FC236}">
                <a16:creationId xmlns:a16="http://schemas.microsoft.com/office/drawing/2014/main" id="{34512F1C-E258-E15F-E200-C5184F5F8C54}"/>
              </a:ext>
            </a:extLst>
          </p:cNvPr>
          <p:cNvSpPr>
            <a:spLocks noChangeArrowheads="1"/>
          </p:cNvSpPr>
          <p:nvPr/>
        </p:nvSpPr>
        <p:spPr bwMode="auto">
          <a:xfrm>
            <a:off x="6557137" y="-533602"/>
            <a:ext cx="12192000"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225DE3AF-7AC6-B494-A3CC-F76F8AE78060}"/>
              </a:ext>
            </a:extLst>
          </p:cNvPr>
          <p:cNvSpPr>
            <a:spLocks noChangeArrowheads="1"/>
          </p:cNvSpPr>
          <p:nvPr/>
        </p:nvSpPr>
        <p:spPr bwMode="auto">
          <a:xfrm>
            <a:off x="7947025" y="-252413"/>
            <a:ext cx="12192000"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5" name="表格 14">
            <a:extLst>
              <a:ext uri="{FF2B5EF4-FFF2-40B4-BE49-F238E27FC236}">
                <a16:creationId xmlns:a16="http://schemas.microsoft.com/office/drawing/2014/main" id="{D8D48ED0-DEFA-E379-378C-675E764354C0}"/>
              </a:ext>
            </a:extLst>
          </p:cNvPr>
          <p:cNvGraphicFramePr>
            <a:graphicFrameLocks noGrp="1"/>
          </p:cNvGraphicFramePr>
          <p:nvPr>
            <p:extLst>
              <p:ext uri="{D42A27DB-BD31-4B8C-83A1-F6EECF244321}">
                <p14:modId xmlns:p14="http://schemas.microsoft.com/office/powerpoint/2010/main" val="3891444018"/>
              </p:ext>
            </p:extLst>
          </p:nvPr>
        </p:nvGraphicFramePr>
        <p:xfrm>
          <a:off x="611164" y="-33617159"/>
          <a:ext cx="9932964" cy="39878007"/>
        </p:xfrm>
        <a:graphic>
          <a:graphicData uri="http://schemas.openxmlformats.org/drawingml/2006/table">
            <a:tbl>
              <a:tblPr firstRow="1" firstCol="1" bandRow="1">
                <a:tableStyleId>{F5AB1C69-6EDB-4FF4-983F-18BD219EF322}</a:tableStyleId>
              </a:tblPr>
              <a:tblGrid>
                <a:gridCol w="1473200">
                  <a:extLst>
                    <a:ext uri="{9D8B030D-6E8A-4147-A177-3AD203B41FA5}">
                      <a16:colId xmlns:a16="http://schemas.microsoft.com/office/drawing/2014/main" val="4004378891"/>
                    </a:ext>
                  </a:extLst>
                </a:gridCol>
                <a:gridCol w="2241550">
                  <a:extLst>
                    <a:ext uri="{9D8B030D-6E8A-4147-A177-3AD203B41FA5}">
                      <a16:colId xmlns:a16="http://schemas.microsoft.com/office/drawing/2014/main" val="86146568"/>
                    </a:ext>
                  </a:extLst>
                </a:gridCol>
                <a:gridCol w="2565400">
                  <a:extLst>
                    <a:ext uri="{9D8B030D-6E8A-4147-A177-3AD203B41FA5}">
                      <a16:colId xmlns:a16="http://schemas.microsoft.com/office/drawing/2014/main" val="2098432954"/>
                    </a:ext>
                  </a:extLst>
                </a:gridCol>
                <a:gridCol w="3652814">
                  <a:extLst>
                    <a:ext uri="{9D8B030D-6E8A-4147-A177-3AD203B41FA5}">
                      <a16:colId xmlns:a16="http://schemas.microsoft.com/office/drawing/2014/main" val="3590665936"/>
                    </a:ext>
                  </a:extLst>
                </a:gridCol>
              </a:tblGrid>
              <a:tr h="924567">
                <a:tc>
                  <a:txBody>
                    <a:bodyPr/>
                    <a:lstStyle/>
                    <a:p>
                      <a:pPr algn="ctr"/>
                      <a:r>
                        <a:rPr lang="en-US" sz="1800" b="1" kern="100" dirty="0">
                          <a:effectLst/>
                          <a:latin typeface="Times New Roman" panose="02020603050405020304" pitchFamily="18" charset="0"/>
                          <a:cs typeface="Times New Roman" panose="02020603050405020304" pitchFamily="18" charset="0"/>
                        </a:rPr>
                        <a:t>source of danger</a:t>
                      </a:r>
                      <a:endParaRPr lang="zh-CN" sz="1800" b="1" kern="1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b="1" kern="100" dirty="0">
                          <a:effectLst/>
                          <a:latin typeface="Times New Roman" panose="02020603050405020304" pitchFamily="18" charset="0"/>
                          <a:cs typeface="Times New Roman" panose="02020603050405020304" pitchFamily="18" charset="0"/>
                        </a:rPr>
                        <a:t>risk analysis</a:t>
                      </a:r>
                      <a:endParaRPr lang="zh-CN" sz="1800" b="1" kern="1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lnSpc>
                          <a:spcPts val="1575"/>
                        </a:lnSpc>
                        <a:spcAft>
                          <a:spcPts val="600"/>
                        </a:spcAft>
                      </a:pPr>
                      <a:r>
                        <a:rPr lang="en-US" sz="1800" b="1" kern="100" dirty="0">
                          <a:effectLst/>
                          <a:latin typeface="Times New Roman" panose="02020603050405020304" pitchFamily="18" charset="0"/>
                          <a:cs typeface="Times New Roman" panose="02020603050405020304" pitchFamily="18" charset="0"/>
                        </a:rPr>
                        <a:t>safeguard procedures</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2172" marR="12172" marT="0" marB="0" anchor="ctr"/>
                </a:tc>
                <a:tc>
                  <a:txBody>
                    <a:bodyPr/>
                    <a:lstStyle/>
                    <a:p>
                      <a:pPr algn="ctr"/>
                      <a:r>
                        <a:rPr lang="en-US" sz="1800" b="1" kern="100" dirty="0">
                          <a:effectLst/>
                          <a:latin typeface="Times New Roman" panose="02020603050405020304" pitchFamily="18" charset="0"/>
                          <a:cs typeface="Times New Roman" panose="02020603050405020304" pitchFamily="18" charset="0"/>
                        </a:rPr>
                        <a:t>Emergency handling</a:t>
                      </a:r>
                      <a:endParaRPr lang="zh-CN" sz="1800" b="1" kern="1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extLst>
                  <a:ext uri="{0D108BD9-81ED-4DB2-BD59-A6C34878D82A}">
                    <a16:rowId xmlns:a16="http://schemas.microsoft.com/office/drawing/2014/main" val="2048318557"/>
                  </a:ext>
                </a:extLst>
              </a:tr>
              <a:tr h="459835">
                <a:tc>
                  <a:txBody>
                    <a:bodyPr/>
                    <a:lstStyle/>
                    <a:p>
                      <a:pPr algn="ctr"/>
                      <a:r>
                        <a:rPr lang="en-US" sz="1800" kern="100">
                          <a:effectLst/>
                          <a:latin typeface="Times New Roman" panose="02020603050405020304" pitchFamily="18" charset="0"/>
                          <a:cs typeface="Times New Roman" panose="02020603050405020304" pitchFamily="18" charset="0"/>
                        </a:rPr>
                        <a:t>Super-clean bench</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dirty="0">
                          <a:effectLst/>
                          <a:latin typeface="Times New Roman" panose="02020603050405020304" pitchFamily="18" charset="0"/>
                          <a:cs typeface="Times New Roman" panose="02020603050405020304" pitchFamily="18" charset="0"/>
                        </a:rPr>
                        <a:t>Ultraviolet radiation can harm glasses, causing severe damage such as retinal detachment or blindness.</a:t>
                      </a:r>
                      <a:endParaRPr lang="zh-CN" sz="1800" kern="100" dirty="0">
                        <a:effectLst/>
                        <a:latin typeface="Times New Roman" panose="02020603050405020304" pitchFamily="18" charset="0"/>
                        <a:cs typeface="Times New Roman" panose="02020603050405020304" pitchFamily="18" charset="0"/>
                      </a:endParaRPr>
                    </a:p>
                    <a:p>
                      <a:pPr algn="ctr"/>
                      <a:r>
                        <a:rPr lang="en-US" sz="1800" kern="100" dirty="0">
                          <a:effectLst/>
                          <a:latin typeface="Times New Roman" panose="02020603050405020304" pitchFamily="18" charset="0"/>
                          <a:cs typeface="Times New Roman" panose="02020603050405020304" pitchFamily="18" charset="0"/>
                        </a:rPr>
                        <a:t>Tipping over the alcohol lamp may result in a fire within the area of the bench.</a:t>
                      </a:r>
                      <a:endParaRPr lang="zh-CN" sz="1800" kern="100" dirty="0">
                        <a:effectLst/>
                        <a:latin typeface="Times New Roman" panose="02020603050405020304" pitchFamily="18" charset="0"/>
                        <a:cs typeface="Times New Roman" panose="02020603050405020304" pitchFamily="18" charset="0"/>
                      </a:endParaRPr>
                    </a:p>
                    <a:p>
                      <a:pPr algn="ctr"/>
                      <a:r>
                        <a:rPr lang="en-US" sz="1800" kern="100" dirty="0">
                          <a:effectLst/>
                          <a:latin typeface="Times New Roman" panose="02020603050405020304" pitchFamily="18" charset="0"/>
                          <a:cs typeface="Times New Roman" panose="02020603050405020304" pitchFamily="18" charset="0"/>
                        </a:rPr>
                        <a:t>During operation, the alcohol lamp may ignite items such as cotton swabs.</a:t>
                      </a:r>
                      <a:endParaRPr lang="zh-CN"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dirty="0">
                          <a:effectLst/>
                          <a:latin typeface="Times New Roman" panose="02020603050405020304" pitchFamily="18" charset="0"/>
                          <a:cs typeface="Times New Roman" panose="02020603050405020304" pitchFamily="18" charset="0"/>
                        </a:rPr>
                        <a:t>When using ultraviolet disinfection lamp, lower the glass shield; turn off the ultraviolet lamp before operation.</a:t>
                      </a:r>
                      <a:endParaRPr lang="zh-CN" sz="1800" kern="100" dirty="0">
                        <a:effectLst/>
                        <a:latin typeface="Times New Roman" panose="02020603050405020304" pitchFamily="18" charset="0"/>
                        <a:cs typeface="Times New Roman" panose="02020603050405020304" pitchFamily="18" charset="0"/>
                      </a:endParaRPr>
                    </a:p>
                    <a:p>
                      <a:pPr algn="ctr"/>
                      <a:r>
                        <a:rPr lang="en-US" sz="1800" kern="100" dirty="0">
                          <a:effectLst/>
                          <a:latin typeface="Times New Roman" panose="02020603050405020304" pitchFamily="18" charset="0"/>
                          <a:cs typeface="Times New Roman" panose="02020603050405020304" pitchFamily="18" charset="0"/>
                        </a:rPr>
                        <a:t>The alcohol lamp ignites immediately upon use; ensure to extinguish the lamp when not in use.</a:t>
                      </a:r>
                      <a:endParaRPr lang="zh-CN" sz="1800" kern="100" dirty="0">
                        <a:effectLst/>
                        <a:latin typeface="Times New Roman" panose="02020603050405020304" pitchFamily="18" charset="0"/>
                        <a:cs typeface="Times New Roman" panose="02020603050405020304" pitchFamily="18" charset="0"/>
                      </a:endParaRPr>
                    </a:p>
                    <a:p>
                      <a:pPr algn="ctr"/>
                      <a:r>
                        <a:rPr lang="en-US" sz="1800" kern="100" dirty="0">
                          <a:effectLst/>
                          <a:latin typeface="Times New Roman" panose="02020603050405020304" pitchFamily="18" charset="0"/>
                          <a:cs typeface="Times New Roman" panose="02020603050405020304" pitchFamily="18" charset="0"/>
                        </a:rPr>
                        <a:t>When using the alcohol lamp, keep other flammable items at a safe distance from the lamp</a:t>
                      </a:r>
                      <a:endParaRPr lang="zh-CN"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dirty="0">
                          <a:effectLst/>
                          <a:latin typeface="Times New Roman" panose="02020603050405020304" pitchFamily="18" charset="0"/>
                          <a:cs typeface="Times New Roman" panose="02020603050405020304" pitchFamily="18" charset="0"/>
                        </a:rPr>
                        <a:t>In case of a fire, immediately shut off the laminar flow hood's ventilation, then use a fire blanket or fire extinguisher to extinguish the fire.</a:t>
                      </a:r>
                      <a:endParaRPr lang="zh-CN"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extLst>
                  <a:ext uri="{0D108BD9-81ED-4DB2-BD59-A6C34878D82A}">
                    <a16:rowId xmlns:a16="http://schemas.microsoft.com/office/drawing/2014/main" val="1357260727"/>
                  </a:ext>
                </a:extLst>
              </a:tr>
              <a:tr h="189344">
                <a:tc>
                  <a:txBody>
                    <a:bodyPr/>
                    <a:lstStyle/>
                    <a:p>
                      <a:pPr algn="ctr"/>
                      <a:r>
                        <a:rPr lang="en-US" sz="1800" kern="100">
                          <a:effectLst/>
                          <a:latin typeface="Times New Roman" panose="02020603050405020304" pitchFamily="18" charset="0"/>
                          <a:cs typeface="Times New Roman" panose="02020603050405020304" pitchFamily="18" charset="0"/>
                        </a:rPr>
                        <a:t>S. elongatus UTEX 2973 CscB+/Saccharomyces cerevisiae W303</a:t>
                      </a:r>
                      <a:r>
                        <a:rPr lang="en-US" sz="1800" kern="100" baseline="30000">
                          <a:effectLst/>
                          <a:latin typeface="Times New Roman" panose="02020603050405020304" pitchFamily="18" charset="0"/>
                          <a:cs typeface="Times New Roman" panose="02020603050405020304" pitchFamily="18" charset="0"/>
                        </a:rPr>
                        <a:t>clump</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Pouring into the sewer randomly may cause environmental issues.</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Wear lab coats and gloves during operations, and pay attention to the collection, isolation, and deactivation of microorganisms and culture media.</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 </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Disinfect with alcohol and ensure proper packaging and disposal of waste.</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extLst>
                  <a:ext uri="{0D108BD9-81ED-4DB2-BD59-A6C34878D82A}">
                    <a16:rowId xmlns:a16="http://schemas.microsoft.com/office/drawing/2014/main" val="2665866235"/>
                  </a:ext>
                </a:extLst>
              </a:tr>
              <a:tr h="513934">
                <a:tc>
                  <a:txBody>
                    <a:bodyPr/>
                    <a:lstStyle/>
                    <a:p>
                      <a:pPr algn="ctr"/>
                      <a:r>
                        <a:rPr lang="en-US" sz="1800" kern="100">
                          <a:effectLst/>
                          <a:latin typeface="Times New Roman" panose="02020603050405020304" pitchFamily="18" charset="0"/>
                          <a:cs typeface="Times New Roman" panose="02020603050405020304" pitchFamily="18" charset="0"/>
                        </a:rPr>
                        <a:t>IPTG</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Harmful if swallowed. Harmful if in contact with skin. Harmful if inhaled.</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dirty="0">
                          <a:effectLst/>
                          <a:latin typeface="Times New Roman" panose="02020603050405020304" pitchFamily="18" charset="0"/>
                          <a:cs typeface="Times New Roman" panose="02020603050405020304" pitchFamily="18" charset="0"/>
                        </a:rPr>
                        <a:t>Do not swallow. Wear lab coats and gloves to avoid skin contact. Prevent inhalation.</a:t>
                      </a:r>
                      <a:endParaRPr lang="zh-CN"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Inhalation: If inhaled, move the person to fresh air.</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Skin contact: Remove contaminated clothing, wash skin thoroughly with soap and water. If irritation occurs, seek medical attention.</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Eye contact: Separate eyelids, flush with flowing water or saline solution. Seek medical attention immediately.</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Ingestion: Rinse mouth, do not induce vomiting. Seek medical attention immediately.</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extLst>
                  <a:ext uri="{0D108BD9-81ED-4DB2-BD59-A6C34878D82A}">
                    <a16:rowId xmlns:a16="http://schemas.microsoft.com/office/drawing/2014/main" val="3366279414"/>
                  </a:ext>
                </a:extLst>
              </a:tr>
              <a:tr h="1027867">
                <a:tc>
                  <a:txBody>
                    <a:bodyPr/>
                    <a:lstStyle/>
                    <a:p>
                      <a:pPr algn="ctr"/>
                      <a:r>
                        <a:rPr lang="en-US" sz="1800" kern="100">
                          <a:effectLst/>
                          <a:latin typeface="Times New Roman" panose="02020603050405020304" pitchFamily="18" charset="0"/>
                          <a:cs typeface="Times New Roman" panose="02020603050405020304" pitchFamily="18" charset="0"/>
                        </a:rPr>
                        <a:t>­­­DMSO</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dirty="0">
                          <a:effectLst/>
                          <a:latin typeface="Times New Roman" panose="02020603050405020304" pitchFamily="18" charset="0"/>
                          <a:cs typeface="Times New Roman" panose="02020603050405020304" pitchFamily="18" charset="0"/>
                        </a:rPr>
                        <a:t>Combustible when exposed to heat or flame. The </a:t>
                      </a:r>
                      <a:r>
                        <a:rPr lang="en-US" sz="1800" kern="100" dirty="0" err="1">
                          <a:effectLst/>
                          <a:latin typeface="Times New Roman" panose="02020603050405020304" pitchFamily="18" charset="0"/>
                          <a:cs typeface="Times New Roman" panose="02020603050405020304" pitchFamily="18" charset="0"/>
                        </a:rPr>
                        <a:t>vapour</a:t>
                      </a:r>
                      <a:r>
                        <a:rPr lang="en-US" sz="1800" kern="100" dirty="0">
                          <a:effectLst/>
                          <a:latin typeface="Times New Roman" panose="02020603050405020304" pitchFamily="18" charset="0"/>
                          <a:cs typeface="Times New Roman" panose="02020603050405020304" pitchFamily="18" charset="0"/>
                        </a:rPr>
                        <a:t> is heavier than air and may travel along the ground; distant ignition possible. DIMETHYL SULFOXIDE decomposes violently on contact with many acyl halides and related compounds.</a:t>
                      </a:r>
                      <a:endParaRPr lang="zh-CN" sz="1800" kern="100" dirty="0">
                        <a:effectLst/>
                        <a:latin typeface="Times New Roman" panose="02020603050405020304" pitchFamily="18" charset="0"/>
                        <a:cs typeface="Times New Roman" panose="02020603050405020304" pitchFamily="18" charset="0"/>
                      </a:endParaRPr>
                    </a:p>
                    <a:p>
                      <a:pPr algn="ctr"/>
                      <a:r>
                        <a:rPr lang="en-US" sz="1800" kern="100" dirty="0">
                          <a:effectLst/>
                          <a:latin typeface="Times New Roman" panose="02020603050405020304" pitchFamily="18" charset="0"/>
                          <a:cs typeface="Times New Roman" panose="02020603050405020304" pitchFamily="18" charset="0"/>
                        </a:rPr>
                        <a:t> Slight eye irritation</a:t>
                      </a:r>
                      <a:endParaRPr lang="zh-CN"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Eye/face protection</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Wear safety spectacles.</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Skin protection</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Protective gloves. Protective clothing.</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Respiratory protection</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Use ventilation, local exhaust or breathing protection.</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Ensure adequate ventilation. Handle in accordance with good industrial hygiene and safety practice. Set up emergency exits and the risk-elimination area.</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For small (incipient) fires, use media such as "alcohol" foam, dry chemical, or carbon dioxide. For large fires, apply water from as far as possible. Use very large quantities (flooding) of water applied as a mist or spray; solid streams of water may be ineffective. Cool all affected containers with flooding quantities of water.</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Description of necessary first-aid measures</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If inhaled</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Fresh air, rest.</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Following skin contact</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Remove contaminated clothes. Rinse and then wash skin with water and soap. Refer for medical attention .</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Following eye contact</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First rinse with plenty of water for several minutes (remove contact lenses if easily possible), then refer for medical attention.</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Following ingestion</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Do NOT induce vomiting. Refer for medical attention .</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extLst>
                  <a:ext uri="{0D108BD9-81ED-4DB2-BD59-A6C34878D82A}">
                    <a16:rowId xmlns:a16="http://schemas.microsoft.com/office/drawing/2014/main" val="3684995372"/>
                  </a:ext>
                </a:extLst>
              </a:tr>
              <a:tr h="513934">
                <a:tc>
                  <a:txBody>
                    <a:bodyPr/>
                    <a:lstStyle/>
                    <a:p>
                      <a:pPr algn="ctr"/>
                      <a:r>
                        <a:rPr lang="en-US" sz="1800" kern="100">
                          <a:effectLst/>
                          <a:latin typeface="Times New Roman" panose="02020603050405020304" pitchFamily="18" charset="0"/>
                          <a:cs typeface="Times New Roman" panose="02020603050405020304" pitchFamily="18" charset="0"/>
                        </a:rPr>
                        <a:t>EtBr</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Red-to-brown crystals</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Harmful if swallowed</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Fatal if inhaled</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Suspected of causing genetic defects</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Combustible. Gives off irritating or toxic fumes (or gases) in a fire.</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Eye/face protection</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Wear safety goggles.</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Skin protection</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Protective gloves.</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Respiratory protection</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Use local exhaust. Use breathing protection.</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If inhaled</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Fresh air, rest.</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Following skin contact</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Rinse and then wash skin with water and soap.</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Following eye contact</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Rinse with plenty of water for several minutes (remove contact lenses if easily possible).</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Following ingestion</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Rinse mouth.</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 </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For fires, use water spray, powder, alcohol-resistant foam, carbon dioxide.</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extLst>
                  <a:ext uri="{0D108BD9-81ED-4DB2-BD59-A6C34878D82A}">
                    <a16:rowId xmlns:a16="http://schemas.microsoft.com/office/drawing/2014/main" val="4084740115"/>
                  </a:ext>
                </a:extLst>
              </a:tr>
              <a:tr h="243442">
                <a:tc>
                  <a:txBody>
                    <a:bodyPr/>
                    <a:lstStyle/>
                    <a:p>
                      <a:pPr algn="ctr"/>
                      <a:r>
                        <a:rPr lang="en-US" sz="1800" kern="100">
                          <a:effectLst/>
                          <a:latin typeface="Times New Roman" panose="02020603050405020304" pitchFamily="18" charset="0"/>
                          <a:cs typeface="Times New Roman" panose="02020603050405020304" pitchFamily="18" charset="0"/>
                        </a:rPr>
                        <a:t>LiAc</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Harmful if swallowed</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 </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Following ingestion</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Rinse mouth with water. Do not induce vomiting. Never give anything by mouth to an unconscious person. Call a doctor or Poison Control Center immediately.</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extLst>
                  <a:ext uri="{0D108BD9-81ED-4DB2-BD59-A6C34878D82A}">
                    <a16:rowId xmlns:a16="http://schemas.microsoft.com/office/drawing/2014/main" val="3137383475"/>
                  </a:ext>
                </a:extLst>
              </a:tr>
              <a:tr h="459835">
                <a:tc>
                  <a:txBody>
                    <a:bodyPr/>
                    <a:lstStyle/>
                    <a:p>
                      <a:pPr algn="ctr"/>
                      <a:r>
                        <a:rPr lang="en-US" sz="1800" kern="100">
                          <a:effectLst/>
                          <a:latin typeface="Times New Roman" panose="02020603050405020304" pitchFamily="18" charset="0"/>
                          <a:cs typeface="Times New Roman" panose="02020603050405020304" pitchFamily="18" charset="0"/>
                        </a:rPr>
                        <a:t>EDTA</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Causes serious eye irritation</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Combustible, but it does not easily ignite. Gives off irritating or toxic fumes (or gases) in a fire. Finely dispersed particles form explosive mixtures in air.</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Wash thoroughly after handling.</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Wear protective gloves/protective clothing/eye protection/face protection/hearing protection/...</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If inhaled</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Fresh air, rest.</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Following skin contact</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Rinse skin with plenty of water or shower.</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Following eye contact</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Rinse with plenty of water (remove contact lenses if easily possible).</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Following ingestion</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Rinse mouth. Give one or two glasses of water to drink.</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Use water spray, foam, carbon dioxide, powder.</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extLst>
                  <a:ext uri="{0D108BD9-81ED-4DB2-BD59-A6C34878D82A}">
                    <a16:rowId xmlns:a16="http://schemas.microsoft.com/office/drawing/2014/main" val="3192030255"/>
                  </a:ext>
                </a:extLst>
              </a:tr>
              <a:tr h="162295">
                <a:tc>
                  <a:txBody>
                    <a:bodyPr/>
                    <a:lstStyle/>
                    <a:p>
                      <a:pPr algn="ctr"/>
                      <a:r>
                        <a:rPr lang="en-US" sz="1800" kern="100">
                          <a:effectLst/>
                          <a:latin typeface="Times New Roman" panose="02020603050405020304" pitchFamily="18" charset="0"/>
                          <a:cs typeface="Times New Roman" panose="02020603050405020304" pitchFamily="18" charset="0"/>
                        </a:rPr>
                        <a:t>PEG</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Combustible.</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NO open flames. Handling in a well-ventilated place. Use non-sparking tools. Prevent fire caused by electrostatic discharge steam.</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Use dry chemical, carbon dioxide or alcohol-resistant foam.</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extLst>
                  <a:ext uri="{0D108BD9-81ED-4DB2-BD59-A6C34878D82A}">
                    <a16:rowId xmlns:a16="http://schemas.microsoft.com/office/drawing/2014/main" val="310323102"/>
                  </a:ext>
                </a:extLst>
              </a:tr>
              <a:tr h="784425">
                <a:tc>
                  <a:txBody>
                    <a:bodyPr/>
                    <a:lstStyle/>
                    <a:p>
                      <a:pPr algn="ctr"/>
                      <a:r>
                        <a:rPr lang="en-US" sz="1800" kern="100">
                          <a:effectLst/>
                          <a:latin typeface="Times New Roman" panose="02020603050405020304" pitchFamily="18" charset="0"/>
                          <a:cs typeface="Times New Roman" panose="02020603050405020304" pitchFamily="18" charset="0"/>
                        </a:rPr>
                        <a:t>nucleic acid dyes </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Nucleic acid dyes are mutagenic and can intercalate into DNA, posing a risk if ingested, inhaled, or contacted with skin.</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Personal Protective Equipment (PPE): Always wear appropriate PPE, including gloves, lab coat, and safety glasses to minimize skin contact and eye exposure.</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Ventilation: Use these dyes in a well-ventilated area or under a fume hood to avoid inhalation of any vapors or dust.</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Minimize Exposure: Use the minimum amount of dye necessary for your experiments to reduce the risk of exposure and environmental contamination.</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Safe Storage: Store dyes in a cool, dry, dark place to prevent degradation and accidental spills. Ensure containers are clearly labeled and securely closed.</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Skin Contact: In case of skin contact, immediately wash the area with plenty of water and soap. Remove contaminated clothing.</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Eye Exposure: If the dye contacts the eyes, rinse immediately with plenty of water for at least 15 minutes and seek medical attention.</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Inhalation: Move the person to fresh air immediately if there are signs of respiratory discomfort. If symptoms persist, seek medical attention.</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Spills: In the event of a spill, wear PPE, avoid creating dust, and clean up the spill using appropriate absorbent materials. Dispose of the waste according to local regulations.</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extLst>
                  <a:ext uri="{0D108BD9-81ED-4DB2-BD59-A6C34878D82A}">
                    <a16:rowId xmlns:a16="http://schemas.microsoft.com/office/drawing/2014/main" val="2790364609"/>
                  </a:ext>
                </a:extLst>
              </a:tr>
              <a:tr h="838523">
                <a:tc>
                  <a:txBody>
                    <a:bodyPr/>
                    <a:lstStyle/>
                    <a:p>
                      <a:pPr algn="ctr"/>
                      <a:r>
                        <a:rPr lang="en-US" sz="1800" kern="100">
                          <a:effectLst/>
                          <a:latin typeface="Times New Roman" panose="02020603050405020304" pitchFamily="18" charset="0"/>
                          <a:cs typeface="Times New Roman" panose="02020603050405020304" pitchFamily="18" charset="0"/>
                        </a:rPr>
                        <a:t>PEG 3350</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PEG 3350 can be irritating to eyes, skin, and respiratory system.</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Personal Protective Equipment (PPE): Wear gloves, protective clothing, and eye protection to avoid skin and eye contact.</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Handling: Handle PEG 3350 in a manner that minimizes dust generation and accumulation. Use with adequate ventilation to avoid inhalation.</a:t>
                      </a:r>
                      <a:endParaRPr lang="zh-CN" sz="1800" kern="100">
                        <a:effectLst/>
                        <a:latin typeface="Times New Roman" panose="02020603050405020304" pitchFamily="18" charset="0"/>
                        <a:cs typeface="Times New Roman" panose="02020603050405020304" pitchFamily="18" charset="0"/>
                      </a:endParaRPr>
                    </a:p>
                    <a:p>
                      <a:pPr algn="ctr"/>
                      <a:r>
                        <a:rPr lang="en-US" sz="1800" kern="100">
                          <a:effectLst/>
                          <a:latin typeface="Times New Roman" panose="02020603050405020304" pitchFamily="18" charset="0"/>
                          <a:cs typeface="Times New Roman" panose="02020603050405020304" pitchFamily="18" charset="0"/>
                        </a:rPr>
                        <a:t>Storage: Store in a cool, dry place in tightly closed containers, away from incompatible materials.</a:t>
                      </a:r>
                      <a:endParaRPr lang="zh-CN"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tc>
                  <a:txBody>
                    <a:bodyPr/>
                    <a:lstStyle/>
                    <a:p>
                      <a:pPr algn="ctr"/>
                      <a:r>
                        <a:rPr lang="en-US" sz="1800" kern="100" dirty="0">
                          <a:effectLst/>
                          <a:latin typeface="Times New Roman" panose="02020603050405020304" pitchFamily="18" charset="0"/>
                          <a:cs typeface="Times New Roman" panose="02020603050405020304" pitchFamily="18" charset="0"/>
                        </a:rPr>
                        <a:t>Skin Contact: Wash the skin thoroughly with soap and water after contact. Remove contaminated clothing.</a:t>
                      </a:r>
                      <a:endParaRPr lang="zh-CN" sz="1800" kern="100" dirty="0">
                        <a:effectLst/>
                        <a:latin typeface="Times New Roman" panose="02020603050405020304" pitchFamily="18" charset="0"/>
                        <a:cs typeface="Times New Roman" panose="02020603050405020304" pitchFamily="18" charset="0"/>
                      </a:endParaRPr>
                    </a:p>
                    <a:p>
                      <a:pPr algn="ctr"/>
                      <a:r>
                        <a:rPr lang="en-US" sz="1800" kern="100" dirty="0">
                          <a:effectLst/>
                          <a:latin typeface="Times New Roman" panose="02020603050405020304" pitchFamily="18" charset="0"/>
                          <a:cs typeface="Times New Roman" panose="02020603050405020304" pitchFamily="18" charset="0"/>
                        </a:rPr>
                        <a:t>Eye Contact: Rinse cautiously with water for several minutes. Remove contact lenses if present and easy to do. Continue rinsing and seek medical advice if irritation persists.</a:t>
                      </a:r>
                      <a:endParaRPr lang="zh-CN" sz="1800" kern="100" dirty="0">
                        <a:effectLst/>
                        <a:latin typeface="Times New Roman" panose="02020603050405020304" pitchFamily="18" charset="0"/>
                        <a:cs typeface="Times New Roman" panose="02020603050405020304" pitchFamily="18" charset="0"/>
                      </a:endParaRPr>
                    </a:p>
                    <a:p>
                      <a:pPr algn="ctr"/>
                      <a:r>
                        <a:rPr lang="en-US" sz="1800" kern="100" dirty="0">
                          <a:effectLst/>
                          <a:latin typeface="Times New Roman" panose="02020603050405020304" pitchFamily="18" charset="0"/>
                          <a:cs typeface="Times New Roman" panose="02020603050405020304" pitchFamily="18" charset="0"/>
                        </a:rPr>
                        <a:t>Inhalation: If inhaled, move the person to fresh air. If not breathing, give artificial respiration. If breathing is difficult, give oxygen and seek medical advice.</a:t>
                      </a:r>
                      <a:endParaRPr lang="zh-CN" sz="1800" kern="100" dirty="0">
                        <a:effectLst/>
                        <a:latin typeface="Times New Roman" panose="02020603050405020304" pitchFamily="18" charset="0"/>
                        <a:cs typeface="Times New Roman" panose="02020603050405020304" pitchFamily="18" charset="0"/>
                      </a:endParaRPr>
                    </a:p>
                    <a:p>
                      <a:pPr algn="ctr"/>
                      <a:r>
                        <a:rPr lang="en-US" sz="1800" kern="100" dirty="0">
                          <a:effectLst/>
                          <a:latin typeface="Times New Roman" panose="02020603050405020304" pitchFamily="18" charset="0"/>
                          <a:cs typeface="Times New Roman" panose="02020603050405020304" pitchFamily="18" charset="0"/>
                        </a:rPr>
                        <a:t>Spills: Avoid raising dust. Ventilate the area. Clean up spills immediately, observing precautions in the Protective Equipment section. Use a vacuum or wet method to reduce dust.</a:t>
                      </a:r>
                      <a:endParaRPr lang="zh-CN"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2172" marR="12172" marT="0" marB="0" anchor="ctr"/>
                </a:tc>
                <a:extLst>
                  <a:ext uri="{0D108BD9-81ED-4DB2-BD59-A6C34878D82A}">
                    <a16:rowId xmlns:a16="http://schemas.microsoft.com/office/drawing/2014/main" val="638418319"/>
                  </a:ext>
                </a:extLst>
              </a:tr>
            </a:tbl>
          </a:graphicData>
        </a:graphic>
      </p:graphicFrame>
      <p:sp>
        <p:nvSpPr>
          <p:cNvPr id="16" name="Rectangle 3">
            <a:extLst>
              <a:ext uri="{FF2B5EF4-FFF2-40B4-BE49-F238E27FC236}">
                <a16:creationId xmlns:a16="http://schemas.microsoft.com/office/drawing/2014/main" id="{60860D63-756E-64C7-778E-340F7C0BB413}"/>
              </a:ext>
            </a:extLst>
          </p:cNvPr>
          <p:cNvSpPr>
            <a:spLocks noChangeArrowheads="1"/>
          </p:cNvSpPr>
          <p:nvPr/>
        </p:nvSpPr>
        <p:spPr bwMode="auto">
          <a:xfrm>
            <a:off x="7943850" y="-160338"/>
            <a:ext cx="12192000"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7" name="图片 16">
            <a:extLst>
              <a:ext uri="{FF2B5EF4-FFF2-40B4-BE49-F238E27FC236}">
                <a16:creationId xmlns:a16="http://schemas.microsoft.com/office/drawing/2014/main" id="{5F0AD3D6-26A2-D22C-6563-3BA9956A88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97" y="5663696"/>
            <a:ext cx="12324208" cy="1194304"/>
          </a:xfrm>
          <a:prstGeom prst="rect">
            <a:avLst/>
          </a:prstGeom>
        </p:spPr>
      </p:pic>
      <p:pic>
        <p:nvPicPr>
          <p:cNvPr id="21" name="图片 20">
            <a:extLst>
              <a:ext uri="{FF2B5EF4-FFF2-40B4-BE49-F238E27FC236}">
                <a16:creationId xmlns:a16="http://schemas.microsoft.com/office/drawing/2014/main" id="{B2E4C7F9-C828-9449-D019-6CE37FF8A4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682" y="-76401"/>
            <a:ext cx="12321561" cy="2346964"/>
          </a:xfrm>
          <a:prstGeom prst="rect">
            <a:avLst/>
          </a:prstGeom>
        </p:spPr>
      </p:pic>
    </p:spTree>
    <p:custDataLst>
      <p:tags r:id="rId1"/>
    </p:custDataLst>
    <p:extLst>
      <p:ext uri="{BB962C8B-B14F-4D97-AF65-F5344CB8AC3E}">
        <p14:creationId xmlns:p14="http://schemas.microsoft.com/office/powerpoint/2010/main" val="2068698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微信图片_20240225090606">
            <a:extLst>
              <a:ext uri="{FF2B5EF4-FFF2-40B4-BE49-F238E27FC236}">
                <a16:creationId xmlns:a16="http://schemas.microsoft.com/office/drawing/2014/main" id="{76D3C218-3AB2-A09F-C423-1D9D5C51BCB8}"/>
              </a:ext>
            </a:extLst>
          </p:cNvPr>
          <p:cNvPicPr>
            <a:picLocks noChangeAspect="1"/>
          </p:cNvPicPr>
          <p:nvPr/>
        </p:nvPicPr>
        <p:blipFill rotWithShape="1">
          <a:blip r:embed="rId4">
            <a:alphaModFix/>
          </a:blip>
          <a:srcRect t="2415" r="9227" b="24893"/>
          <a:stretch/>
        </p:blipFill>
        <p:spPr>
          <a:xfrm>
            <a:off x="0" y="0"/>
            <a:ext cx="12324209" cy="6859422"/>
          </a:xfrm>
          <a:prstGeom prst="rect">
            <a:avLst/>
          </a:prstGeom>
          <a:effectLst>
            <a:reflection endPos="0" dist="50800" dir="5400000" sy="-100000" algn="bl" rotWithShape="0"/>
          </a:effectLst>
        </p:spPr>
      </p:pic>
      <p:pic>
        <p:nvPicPr>
          <p:cNvPr id="3" name="图片 2">
            <a:extLst>
              <a:ext uri="{FF2B5EF4-FFF2-40B4-BE49-F238E27FC236}">
                <a16:creationId xmlns:a16="http://schemas.microsoft.com/office/drawing/2014/main" id="{CC02B919-5051-9558-F6DB-2FDBB25757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3225" y="-91842"/>
            <a:ext cx="18321807" cy="1048608"/>
          </a:xfrm>
          <a:prstGeom prst="rect">
            <a:avLst/>
          </a:prstGeom>
        </p:spPr>
      </p:pic>
      <p:pic>
        <p:nvPicPr>
          <p:cNvPr id="14" name="图片 13">
            <a:extLst>
              <a:ext uri="{FF2B5EF4-FFF2-40B4-BE49-F238E27FC236}">
                <a16:creationId xmlns:a16="http://schemas.microsoft.com/office/drawing/2014/main" id="{69194E9A-3019-E274-3F6B-ECFDAD2C14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98994" y="1694939"/>
            <a:ext cx="3622169" cy="14101355"/>
          </a:xfrm>
          <a:prstGeom prst="rect">
            <a:avLst/>
          </a:prstGeom>
        </p:spPr>
      </p:pic>
      <p:pic>
        <p:nvPicPr>
          <p:cNvPr id="16" name="图片 15">
            <a:extLst>
              <a:ext uri="{FF2B5EF4-FFF2-40B4-BE49-F238E27FC236}">
                <a16:creationId xmlns:a16="http://schemas.microsoft.com/office/drawing/2014/main" id="{FEC008A6-866A-F65F-00BA-7DC88210C8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5235" y="1729265"/>
            <a:ext cx="3629059" cy="16067704"/>
          </a:xfrm>
          <a:prstGeom prst="rect">
            <a:avLst/>
          </a:prstGeom>
        </p:spPr>
      </p:pic>
      <p:pic>
        <p:nvPicPr>
          <p:cNvPr id="18" name="图片 17">
            <a:extLst>
              <a:ext uri="{FF2B5EF4-FFF2-40B4-BE49-F238E27FC236}">
                <a16:creationId xmlns:a16="http://schemas.microsoft.com/office/drawing/2014/main" id="{81286E28-BE91-AB22-467B-A194E15EF8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50377" y="1694940"/>
            <a:ext cx="3644999" cy="11806309"/>
          </a:xfrm>
          <a:prstGeom prst="rect">
            <a:avLst/>
          </a:prstGeom>
        </p:spPr>
      </p:pic>
      <p:sp>
        <p:nvSpPr>
          <p:cNvPr id="6" name="文本框 5">
            <a:extLst>
              <a:ext uri="{FF2B5EF4-FFF2-40B4-BE49-F238E27FC236}">
                <a16:creationId xmlns:a16="http://schemas.microsoft.com/office/drawing/2014/main" id="{1EF00ABC-262A-9B22-3B32-0B730ABAC682}"/>
              </a:ext>
            </a:extLst>
          </p:cNvPr>
          <p:cNvSpPr txBox="1"/>
          <p:nvPr/>
        </p:nvSpPr>
        <p:spPr>
          <a:xfrm>
            <a:off x="611164" y="-76401"/>
            <a:ext cx="1258999" cy="707886"/>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Wiki</a:t>
            </a:r>
            <a:endParaRPr kumimoji="1" lang="zh-CN" altLang="en-US" sz="4000" b="1"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4C67AD22-D3BB-8998-D3BA-EAD4343FC60A}"/>
              </a:ext>
            </a:extLst>
          </p:cNvPr>
          <p:cNvSpPr txBox="1"/>
          <p:nvPr/>
        </p:nvSpPr>
        <p:spPr>
          <a:xfrm>
            <a:off x="635235" y="786998"/>
            <a:ext cx="8672567" cy="523220"/>
          </a:xfrm>
          <a:prstGeom prst="rect">
            <a:avLst/>
          </a:prstGeom>
          <a:noFill/>
        </p:spPr>
        <p:txBody>
          <a:bodyPr wrap="none" rtlCol="0">
            <a:spAutoFit/>
          </a:bodyPr>
          <a:lstStyle/>
          <a:p>
            <a:r>
              <a:rPr kumimoji="1" lang="en-US" altLang="zh-CN" sz="2800" dirty="0">
                <a:latin typeface="Times New Roman" panose="02020603050405020304" pitchFamily="18" charset="0"/>
                <a:cs typeface="Times New Roman" panose="02020603050405020304" pitchFamily="18" charset="0"/>
              </a:rPr>
              <a:t>Our wiki was made completely on our own, letter by letter </a:t>
            </a:r>
            <a:endParaRPr kumimoji="1" lang="zh-CN" altLang="en-US" sz="2800"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F457C584-823C-45A7-CC0F-C477CF773614}"/>
              </a:ext>
            </a:extLst>
          </p:cNvPr>
          <p:cNvSpPr/>
          <p:nvPr/>
        </p:nvSpPr>
        <p:spPr>
          <a:xfrm>
            <a:off x="611164" y="1729349"/>
            <a:ext cx="3622169" cy="3914501"/>
          </a:xfrm>
          <a:prstGeom prst="rect">
            <a:avLst/>
          </a:prstGeom>
          <a:noFill/>
          <a:ln w="31750">
            <a:solidFill>
              <a:srgbClr val="5F9D31"/>
            </a:solidFill>
          </a:ln>
          <a:effectLst>
            <a:glow rad="254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片 8">
            <a:extLst>
              <a:ext uri="{FF2B5EF4-FFF2-40B4-BE49-F238E27FC236}">
                <a16:creationId xmlns:a16="http://schemas.microsoft.com/office/drawing/2014/main" id="{FB40015D-0AA3-066D-8250-C706C4D9A524}"/>
              </a:ext>
            </a:extLst>
          </p:cNvPr>
          <p:cNvPicPr>
            <a:picLocks noChangeAspect="1"/>
          </p:cNvPicPr>
          <p:nvPr/>
        </p:nvPicPr>
        <p:blipFill rotWithShape="1">
          <a:blip r:embed="rId9">
            <a:extLst>
              <a:ext uri="{28A0092B-C50C-407E-A947-70E740481C1C}">
                <a14:useLocalDpi xmlns:a14="http://schemas.microsoft.com/office/drawing/2010/main" val="0"/>
              </a:ext>
            </a:extLst>
          </a:blip>
          <a:srcRect t="-2" b="17314"/>
          <a:stretch/>
        </p:blipFill>
        <p:spPr>
          <a:xfrm>
            <a:off x="0" y="-13130"/>
            <a:ext cx="12324209" cy="1732551"/>
          </a:xfrm>
          <a:prstGeom prst="rect">
            <a:avLst/>
          </a:prstGeom>
        </p:spPr>
      </p:pic>
      <p:pic>
        <p:nvPicPr>
          <p:cNvPr id="10" name="图片 9">
            <a:extLst>
              <a:ext uri="{FF2B5EF4-FFF2-40B4-BE49-F238E27FC236}">
                <a16:creationId xmlns:a16="http://schemas.microsoft.com/office/drawing/2014/main" id="{C0E05A93-2F68-FA72-E9FC-84EFDECDBA1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97" y="5663696"/>
            <a:ext cx="12324208" cy="1194304"/>
          </a:xfrm>
          <a:prstGeom prst="rect">
            <a:avLst/>
          </a:prstGeom>
        </p:spPr>
      </p:pic>
      <p:sp>
        <p:nvSpPr>
          <p:cNvPr id="11" name="矩形 10">
            <a:extLst>
              <a:ext uri="{FF2B5EF4-FFF2-40B4-BE49-F238E27FC236}">
                <a16:creationId xmlns:a16="http://schemas.microsoft.com/office/drawing/2014/main" id="{34CCE89D-98A4-1415-A357-943D9FA363D6}"/>
              </a:ext>
            </a:extLst>
          </p:cNvPr>
          <p:cNvSpPr/>
          <p:nvPr/>
        </p:nvSpPr>
        <p:spPr>
          <a:xfrm>
            <a:off x="4442247" y="1694939"/>
            <a:ext cx="3622169" cy="3914501"/>
          </a:xfrm>
          <a:prstGeom prst="rect">
            <a:avLst/>
          </a:prstGeom>
          <a:noFill/>
          <a:ln w="31750">
            <a:solidFill>
              <a:srgbClr val="5F9D31"/>
            </a:solidFill>
          </a:ln>
          <a:effectLst>
            <a:glow rad="254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BB94E29A-FEBE-00FE-48EF-A050DA40BFFF}"/>
              </a:ext>
            </a:extLst>
          </p:cNvPr>
          <p:cNvSpPr/>
          <p:nvPr/>
        </p:nvSpPr>
        <p:spPr>
          <a:xfrm>
            <a:off x="8273330" y="1694939"/>
            <a:ext cx="3622169" cy="3914501"/>
          </a:xfrm>
          <a:prstGeom prst="rect">
            <a:avLst/>
          </a:prstGeom>
          <a:noFill/>
          <a:ln w="31750">
            <a:solidFill>
              <a:srgbClr val="5F9D31"/>
            </a:solidFill>
          </a:ln>
          <a:effectLst>
            <a:glow rad="254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ustDataLst>
      <p:tags r:id="rId1"/>
    </p:custDataLst>
    <p:extLst>
      <p:ext uri="{BB962C8B-B14F-4D97-AF65-F5344CB8AC3E}">
        <p14:creationId xmlns:p14="http://schemas.microsoft.com/office/powerpoint/2010/main" val="3720552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微信图片_20240225090606">
            <a:extLst>
              <a:ext uri="{FF2B5EF4-FFF2-40B4-BE49-F238E27FC236}">
                <a16:creationId xmlns:a16="http://schemas.microsoft.com/office/drawing/2014/main" id="{76D3C218-3AB2-A09F-C423-1D9D5C51BCB8}"/>
              </a:ext>
            </a:extLst>
          </p:cNvPr>
          <p:cNvPicPr>
            <a:picLocks noChangeAspect="1"/>
          </p:cNvPicPr>
          <p:nvPr/>
        </p:nvPicPr>
        <p:blipFill rotWithShape="1">
          <a:blip r:embed="rId3">
            <a:alphaModFix/>
          </a:blip>
          <a:srcRect t="2415" r="9227" b="24893"/>
          <a:stretch/>
        </p:blipFill>
        <p:spPr>
          <a:xfrm>
            <a:off x="-132209" y="0"/>
            <a:ext cx="12324209" cy="6859422"/>
          </a:xfrm>
          <a:prstGeom prst="rect">
            <a:avLst/>
          </a:prstGeom>
          <a:effectLst>
            <a:reflection endPos="0" dist="50800" dir="5400000" sy="-100000" algn="bl" rotWithShape="0"/>
          </a:effectLst>
        </p:spPr>
      </p:pic>
      <p:pic>
        <p:nvPicPr>
          <p:cNvPr id="3" name="图片 2">
            <a:extLst>
              <a:ext uri="{FF2B5EF4-FFF2-40B4-BE49-F238E27FC236}">
                <a16:creationId xmlns:a16="http://schemas.microsoft.com/office/drawing/2014/main" id="{CC02B919-5051-9558-F6DB-2FDBB2575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1390" y="-119262"/>
            <a:ext cx="18321807" cy="1048608"/>
          </a:xfrm>
          <a:prstGeom prst="rect">
            <a:avLst/>
          </a:prstGeom>
        </p:spPr>
      </p:pic>
      <p:sp>
        <p:nvSpPr>
          <p:cNvPr id="6" name="文本框 5">
            <a:extLst>
              <a:ext uri="{FF2B5EF4-FFF2-40B4-BE49-F238E27FC236}">
                <a16:creationId xmlns:a16="http://schemas.microsoft.com/office/drawing/2014/main" id="{1EF00ABC-262A-9B22-3B32-0B730ABAC682}"/>
              </a:ext>
            </a:extLst>
          </p:cNvPr>
          <p:cNvSpPr txBox="1"/>
          <p:nvPr/>
        </p:nvSpPr>
        <p:spPr>
          <a:xfrm>
            <a:off x="611164" y="-76401"/>
            <a:ext cx="2882840" cy="707886"/>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Background</a:t>
            </a:r>
            <a:endParaRPr kumimoji="1" lang="zh-CN" altLang="en-US" sz="4000" b="1"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39C88F3E-C6E5-AF7D-1B1F-26AAD4BA7700}"/>
              </a:ext>
            </a:extLst>
          </p:cNvPr>
          <p:cNvSpPr txBox="1"/>
          <p:nvPr/>
        </p:nvSpPr>
        <p:spPr>
          <a:xfrm>
            <a:off x="4336799" y="1599171"/>
            <a:ext cx="7493146" cy="954107"/>
          </a:xfrm>
          <a:prstGeom prst="rect">
            <a:avLst/>
          </a:prstGeom>
          <a:noFill/>
        </p:spPr>
        <p:txBody>
          <a:bodyPr wrap="square">
            <a:spAutoFit/>
          </a:bodyPr>
          <a:lstStyle/>
          <a:p>
            <a:r>
              <a:rPr lang="en-US" altLang="zh-CN" sz="2800" i="0" u="none" strike="noStrike" dirty="0">
                <a:solidFill>
                  <a:srgbClr val="000000"/>
                </a:solidFill>
                <a:effectLst/>
                <a:latin typeface="Times New Roman" panose="02020603050405020304" pitchFamily="18" charset="0"/>
                <a:cs typeface="Times New Roman" panose="02020603050405020304" pitchFamily="18" charset="0"/>
              </a:rPr>
              <a:t>Demand for lighting </a:t>
            </a:r>
            <a:r>
              <a:rPr lang="en-US" altLang="zh-CN" sz="2800" dirty="0">
                <a:solidFill>
                  <a:srgbClr val="000000"/>
                </a:solidFill>
                <a:latin typeface="Times New Roman" panose="02020603050405020304" pitchFamily="18" charset="0"/>
                <a:cs typeface="Times New Roman" panose="02020603050405020304" pitchFamily="18" charset="0"/>
              </a:rPr>
              <a:t>r</a:t>
            </a:r>
            <a:r>
              <a:rPr lang="en-US" altLang="zh-CN" sz="2800" i="0" u="none" strike="noStrike" dirty="0">
                <a:solidFill>
                  <a:srgbClr val="000000"/>
                </a:solidFill>
                <a:effectLst/>
                <a:latin typeface="Times New Roman" panose="02020603050405020304" pitchFamily="18" charset="0"/>
                <a:cs typeface="Times New Roman" panose="02020603050405020304" pitchFamily="18" charset="0"/>
              </a:rPr>
              <a:t>esults </a:t>
            </a:r>
            <a:r>
              <a:rPr lang="en-US" altLang="zh-CN" sz="2800" dirty="0">
                <a:solidFill>
                  <a:srgbClr val="000000"/>
                </a:solidFill>
                <a:latin typeface="Times New Roman" panose="02020603050405020304" pitchFamily="18" charset="0"/>
                <a:cs typeface="Times New Roman" panose="02020603050405020304" pitchFamily="18" charset="0"/>
              </a:rPr>
              <a:t>i</a:t>
            </a:r>
            <a:r>
              <a:rPr lang="en-US" altLang="zh-CN" sz="2800" i="0" u="none" strike="noStrike" dirty="0">
                <a:solidFill>
                  <a:srgbClr val="000000"/>
                </a:solidFill>
                <a:effectLst/>
                <a:latin typeface="Times New Roman" panose="02020603050405020304" pitchFamily="18" charset="0"/>
                <a:cs typeface="Times New Roman" panose="02020603050405020304" pitchFamily="18" charset="0"/>
              </a:rPr>
              <a:t>n massive </a:t>
            </a:r>
            <a:r>
              <a:rPr lang="en-US" altLang="zh-CN" sz="2800" dirty="0">
                <a:solidFill>
                  <a:srgbClr val="000000"/>
                </a:solidFill>
                <a:latin typeface="Times New Roman" panose="02020603050405020304" pitchFamily="18" charset="0"/>
                <a:cs typeface="Times New Roman" panose="02020603050405020304" pitchFamily="18" charset="0"/>
              </a:rPr>
              <a:t>e</a:t>
            </a:r>
            <a:r>
              <a:rPr lang="en-US" altLang="zh-CN" sz="2800" i="0" u="none" strike="noStrike" dirty="0">
                <a:solidFill>
                  <a:srgbClr val="000000"/>
                </a:solidFill>
                <a:effectLst/>
                <a:latin typeface="Times New Roman" panose="02020603050405020304" pitchFamily="18" charset="0"/>
                <a:cs typeface="Times New Roman" panose="02020603050405020304" pitchFamily="18" charset="0"/>
              </a:rPr>
              <a:t>lectricity </a:t>
            </a:r>
            <a:r>
              <a:rPr lang="en-US" altLang="zh-CN" sz="2800" dirty="0">
                <a:solidFill>
                  <a:srgbClr val="000000"/>
                </a:solidFill>
                <a:latin typeface="Times New Roman" panose="02020603050405020304" pitchFamily="18" charset="0"/>
                <a:cs typeface="Times New Roman" panose="02020603050405020304" pitchFamily="18" charset="0"/>
              </a:rPr>
              <a:t>c</a:t>
            </a:r>
            <a:r>
              <a:rPr lang="en-US" altLang="zh-CN" sz="2800" i="0" u="none" strike="noStrike" dirty="0">
                <a:solidFill>
                  <a:srgbClr val="000000"/>
                </a:solidFill>
                <a:effectLst/>
                <a:latin typeface="Times New Roman" panose="02020603050405020304" pitchFamily="18" charset="0"/>
                <a:cs typeface="Times New Roman" panose="02020603050405020304" pitchFamily="18" charset="0"/>
              </a:rPr>
              <a:t>onsumption and CO2 emissions.</a:t>
            </a:r>
            <a:endParaRPr lang="zh-CN" altLang="en-US" sz="2800" dirty="0">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42E3A58D-7B22-0197-C7A5-6587E9824ECC}"/>
              </a:ext>
            </a:extLst>
          </p:cNvPr>
          <p:cNvSpPr txBox="1"/>
          <p:nvPr/>
        </p:nvSpPr>
        <p:spPr>
          <a:xfrm>
            <a:off x="4336798" y="3484343"/>
            <a:ext cx="7378951" cy="1477328"/>
          </a:xfrm>
          <a:prstGeom prst="rect">
            <a:avLst/>
          </a:prstGeom>
          <a:noFill/>
        </p:spPr>
        <p:txBody>
          <a:bodyPr wrap="square">
            <a:spAutoFit/>
          </a:bodyPr>
          <a:lstStyle/>
          <a:p>
            <a:r>
              <a:rPr lang="en-US" altLang="zh-CN" b="0" i="1" u="none" strike="noStrike" dirty="0">
                <a:solidFill>
                  <a:srgbClr val="666666"/>
                </a:solidFill>
                <a:effectLst/>
                <a:latin typeface="Poppins" pitchFamily="2" charset="0"/>
              </a:rPr>
              <a:t>Outdoor lighting accounts for </a:t>
            </a:r>
            <a:r>
              <a:rPr lang="en-US" altLang="zh-CN" b="1" i="1" u="none" strike="noStrike" dirty="0">
                <a:solidFill>
                  <a:srgbClr val="00B050"/>
                </a:solidFill>
                <a:effectLst/>
                <a:latin typeface="Poppins" pitchFamily="2" charset="0"/>
              </a:rPr>
              <a:t>15-19%</a:t>
            </a:r>
            <a:r>
              <a:rPr lang="en-US" altLang="zh-CN" b="0" i="1" u="none" strike="noStrike" dirty="0">
                <a:solidFill>
                  <a:srgbClr val="666666"/>
                </a:solidFill>
                <a:effectLst/>
                <a:latin typeface="Poppins" pitchFamily="2" charset="0"/>
              </a:rPr>
              <a:t> of the world's total electricity usage, and it consumes approximately </a:t>
            </a:r>
            <a:r>
              <a:rPr lang="en-US" altLang="zh-CN" b="1" i="1" u="none" strike="noStrike" dirty="0">
                <a:solidFill>
                  <a:srgbClr val="00B050"/>
                </a:solidFill>
                <a:effectLst/>
                <a:latin typeface="Poppins" pitchFamily="2" charset="0"/>
              </a:rPr>
              <a:t>2.4%</a:t>
            </a:r>
            <a:r>
              <a:rPr lang="en-US" altLang="zh-CN" b="0" i="1" u="none" strike="noStrike" dirty="0">
                <a:solidFill>
                  <a:srgbClr val="666666"/>
                </a:solidFill>
                <a:effectLst/>
                <a:latin typeface="Poppins" pitchFamily="2" charset="0"/>
              </a:rPr>
              <a:t> of humanity's annual energy resources. Additionally, it contributes to </a:t>
            </a:r>
            <a:r>
              <a:rPr lang="en-US" altLang="zh-CN" b="1" i="1" u="none" strike="noStrike" dirty="0">
                <a:solidFill>
                  <a:srgbClr val="00B050"/>
                </a:solidFill>
                <a:effectLst/>
                <a:latin typeface="Poppins" pitchFamily="2" charset="0"/>
              </a:rPr>
              <a:t>5-6%</a:t>
            </a:r>
            <a:r>
              <a:rPr lang="en-US" altLang="zh-CN" b="0" i="1" u="none" strike="noStrike" dirty="0">
                <a:solidFill>
                  <a:srgbClr val="666666"/>
                </a:solidFill>
                <a:effectLst/>
                <a:latin typeface="Poppins" pitchFamily="2" charset="0"/>
              </a:rPr>
              <a:t> of global greenhouse gas emissions.</a:t>
            </a:r>
          </a:p>
          <a:p>
            <a:r>
              <a:rPr lang="en-US" altLang="zh-CN" dirty="0">
                <a:solidFill>
                  <a:schemeClr val="bg2">
                    <a:lumMod val="75000"/>
                  </a:schemeClr>
                </a:solidFill>
                <a:latin typeface="Times New Roman" panose="02020603050405020304" pitchFamily="18" charset="0"/>
                <a:cs typeface="Times New Roman" panose="02020603050405020304" pitchFamily="18" charset="0"/>
              </a:rPr>
              <a:t>Data from </a:t>
            </a:r>
            <a:r>
              <a:rPr lang="en-US" altLang="zh-CN" sz="1800" dirty="0">
                <a:solidFill>
                  <a:schemeClr val="bg2">
                    <a:lumMod val="75000"/>
                  </a:schemeClr>
                </a:solidFill>
                <a:effectLst/>
                <a:latin typeface="Times New Roman" panose="02020603050405020304" pitchFamily="18" charset="0"/>
                <a:cs typeface="Times New Roman" panose="02020603050405020304" pitchFamily="18" charset="0"/>
              </a:rPr>
              <a:t>Statistical Review of World Energy</a:t>
            </a:r>
            <a:r>
              <a:rPr lang="en-US" altLang="zh-CN" dirty="0">
                <a:solidFill>
                  <a:schemeClr val="bg2">
                    <a:lumMod val="75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75000"/>
                  </a:schemeClr>
                </a:solidFill>
                <a:effectLst/>
                <a:latin typeface="Times New Roman" panose="02020603050405020304" pitchFamily="18" charset="0"/>
                <a:cs typeface="Times New Roman" panose="02020603050405020304" pitchFamily="18" charset="0"/>
              </a:rPr>
              <a:t>2020</a:t>
            </a:r>
            <a:r>
              <a:rPr lang="zh-CN" altLang="en-US" sz="1800" dirty="0">
                <a:solidFill>
                  <a:schemeClr val="bg2">
                    <a:lumMod val="75000"/>
                  </a:schemeClr>
                </a:solidFill>
                <a:effectLst/>
                <a:latin typeface="Times New Roman" panose="02020603050405020304" pitchFamily="18" charset="0"/>
                <a:cs typeface="Times New Roman" panose="02020603050405020304" pitchFamily="18" charset="0"/>
              </a:rPr>
              <a:t> </a:t>
            </a:r>
            <a:r>
              <a:rPr lang="en-US" altLang="zh-CN" sz="1800" dirty="0">
                <a:solidFill>
                  <a:schemeClr val="bg2">
                    <a:lumMod val="75000"/>
                  </a:schemeClr>
                </a:solidFill>
                <a:effectLst/>
                <a:latin typeface="Times New Roman" panose="02020603050405020304" pitchFamily="18" charset="0"/>
                <a:cs typeface="Times New Roman" panose="02020603050405020304" pitchFamily="18" charset="0"/>
              </a:rPr>
              <a:t>68</a:t>
            </a:r>
            <a:r>
              <a:rPr lang="en-US" altLang="zh-CN" sz="1800" baseline="30000" dirty="0">
                <a:solidFill>
                  <a:schemeClr val="bg2">
                    <a:lumMod val="75000"/>
                  </a:schemeClr>
                </a:solidFill>
                <a:effectLst/>
                <a:latin typeface="Times New Roman" panose="02020603050405020304" pitchFamily="18" charset="0"/>
                <a:cs typeface="Times New Roman" panose="02020603050405020304" pitchFamily="18" charset="0"/>
              </a:rPr>
              <a:t>th</a:t>
            </a:r>
            <a:r>
              <a:rPr lang="en-US" altLang="zh-CN" sz="1800" dirty="0">
                <a:solidFill>
                  <a:schemeClr val="bg2">
                    <a:lumMod val="75000"/>
                  </a:schemeClr>
                </a:solidFill>
                <a:effectLst/>
                <a:latin typeface="Times New Roman" panose="02020603050405020304" pitchFamily="18" charset="0"/>
                <a:cs typeface="Times New Roman" panose="02020603050405020304" pitchFamily="18" charset="0"/>
              </a:rPr>
              <a:t> edition</a:t>
            </a:r>
            <a:endParaRPr lang="en-US" altLang="zh-CN" dirty="0">
              <a:solidFill>
                <a:schemeClr val="bg2">
                  <a:lumMod val="75000"/>
                </a:schemeClr>
              </a:solidFill>
              <a:effectLst/>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36DA52CF-0A30-6D1E-6CFE-6314D2B91F5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1164" y="3471788"/>
            <a:ext cx="3363581" cy="2241840"/>
          </a:xfrm>
          <a:prstGeom prst="rect">
            <a:avLst/>
          </a:prstGeom>
          <a:effectLst>
            <a:softEdge rad="38100"/>
          </a:effectLst>
        </p:spPr>
      </p:pic>
      <p:pic>
        <p:nvPicPr>
          <p:cNvPr id="14" name="图片 13">
            <a:extLst>
              <a:ext uri="{FF2B5EF4-FFF2-40B4-BE49-F238E27FC236}">
                <a16:creationId xmlns:a16="http://schemas.microsoft.com/office/drawing/2014/main" id="{548C946F-A5CF-B095-1107-59E38258DAC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164" y="1108960"/>
            <a:ext cx="3363581" cy="2241840"/>
          </a:xfrm>
          <a:prstGeom prst="rect">
            <a:avLst/>
          </a:prstGeom>
          <a:effectLst>
            <a:softEdge rad="38100"/>
          </a:effectLst>
        </p:spPr>
      </p:pic>
      <p:sp>
        <p:nvSpPr>
          <p:cNvPr id="2" name="文本框 1">
            <a:extLst>
              <a:ext uri="{FF2B5EF4-FFF2-40B4-BE49-F238E27FC236}">
                <a16:creationId xmlns:a16="http://schemas.microsoft.com/office/drawing/2014/main" id="{A82F1798-1DB0-0DE7-2351-BB5D7182156A}"/>
              </a:ext>
            </a:extLst>
          </p:cNvPr>
          <p:cNvSpPr txBox="1"/>
          <p:nvPr/>
        </p:nvSpPr>
        <p:spPr>
          <a:xfrm>
            <a:off x="1078519" y="5732527"/>
            <a:ext cx="2182008" cy="338554"/>
          </a:xfrm>
          <a:prstGeom prst="rect">
            <a:avLst/>
          </a:prstGeom>
          <a:noFill/>
        </p:spPr>
        <p:txBody>
          <a:bodyPr wrap="none" rtlCol="0">
            <a:spAutoFit/>
          </a:bodyPr>
          <a:lstStyle/>
          <a:p>
            <a:r>
              <a:rPr kumimoji="1" lang="en-US" altLang="zh-CN" sz="1600" i="1" dirty="0">
                <a:solidFill>
                  <a:schemeClr val="bg2">
                    <a:lumMod val="75000"/>
                  </a:schemeClr>
                </a:solidFill>
                <a:latin typeface="Times New Roman" panose="02020603050405020304" pitchFamily="18" charset="0"/>
                <a:cs typeface="Times New Roman" panose="02020603050405020304" pitchFamily="18" charset="0"/>
              </a:rPr>
              <a:t>Power plants. By </a:t>
            </a:r>
            <a:r>
              <a:rPr kumimoji="1" lang="en-US" altLang="zh-CN" sz="1600" i="1" dirty="0">
                <a:solidFill>
                  <a:schemeClr val="tx2">
                    <a:lumMod val="60000"/>
                    <a:lumOff val="40000"/>
                  </a:schemeClr>
                </a:solidFill>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Pexels</a:t>
            </a:r>
            <a:endParaRPr kumimoji="1" lang="zh-CN" altLang="en-US" sz="1600" i="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6528827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微信图片_20240225090606">
            <a:extLst>
              <a:ext uri="{FF2B5EF4-FFF2-40B4-BE49-F238E27FC236}">
                <a16:creationId xmlns:a16="http://schemas.microsoft.com/office/drawing/2014/main" id="{76D3C218-3AB2-A09F-C423-1D9D5C51BCB8}"/>
              </a:ext>
            </a:extLst>
          </p:cNvPr>
          <p:cNvPicPr>
            <a:picLocks noChangeAspect="1"/>
          </p:cNvPicPr>
          <p:nvPr/>
        </p:nvPicPr>
        <p:blipFill rotWithShape="1">
          <a:blip r:embed="rId4">
            <a:alphaModFix/>
          </a:blip>
          <a:srcRect t="2415" r="9227" b="24893"/>
          <a:stretch/>
        </p:blipFill>
        <p:spPr>
          <a:xfrm>
            <a:off x="0" y="0"/>
            <a:ext cx="12324209" cy="6859422"/>
          </a:xfrm>
          <a:prstGeom prst="rect">
            <a:avLst/>
          </a:prstGeom>
          <a:effectLst>
            <a:reflection endPos="0" dist="50800" dir="5400000" sy="-100000" algn="bl" rotWithShape="0"/>
          </a:effectLst>
        </p:spPr>
      </p:pic>
      <p:pic>
        <p:nvPicPr>
          <p:cNvPr id="3" name="图片 2">
            <a:extLst>
              <a:ext uri="{FF2B5EF4-FFF2-40B4-BE49-F238E27FC236}">
                <a16:creationId xmlns:a16="http://schemas.microsoft.com/office/drawing/2014/main" id="{CC02B919-5051-9558-F6DB-2FDBB25757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3225" y="-91842"/>
            <a:ext cx="18321807" cy="1048608"/>
          </a:xfrm>
          <a:prstGeom prst="rect">
            <a:avLst/>
          </a:prstGeom>
        </p:spPr>
      </p:pic>
      <p:pic>
        <p:nvPicPr>
          <p:cNvPr id="14" name="图片 13">
            <a:extLst>
              <a:ext uri="{FF2B5EF4-FFF2-40B4-BE49-F238E27FC236}">
                <a16:creationId xmlns:a16="http://schemas.microsoft.com/office/drawing/2014/main" id="{69194E9A-3019-E274-3F6B-ECFDAD2C14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98994" y="-2877061"/>
            <a:ext cx="3622169" cy="14101355"/>
          </a:xfrm>
          <a:prstGeom prst="rect">
            <a:avLst/>
          </a:prstGeom>
        </p:spPr>
      </p:pic>
      <p:pic>
        <p:nvPicPr>
          <p:cNvPr id="16" name="图片 15">
            <a:extLst>
              <a:ext uri="{FF2B5EF4-FFF2-40B4-BE49-F238E27FC236}">
                <a16:creationId xmlns:a16="http://schemas.microsoft.com/office/drawing/2014/main" id="{FEC008A6-866A-F65F-00BA-7DC88210C8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5235" y="-2842735"/>
            <a:ext cx="3629059" cy="16067704"/>
          </a:xfrm>
          <a:prstGeom prst="rect">
            <a:avLst/>
          </a:prstGeom>
        </p:spPr>
      </p:pic>
      <p:pic>
        <p:nvPicPr>
          <p:cNvPr id="18" name="图片 17">
            <a:extLst>
              <a:ext uri="{FF2B5EF4-FFF2-40B4-BE49-F238E27FC236}">
                <a16:creationId xmlns:a16="http://schemas.microsoft.com/office/drawing/2014/main" id="{81286E28-BE91-AB22-467B-A194E15EF8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50377" y="-2877060"/>
            <a:ext cx="3644999" cy="11806309"/>
          </a:xfrm>
          <a:prstGeom prst="rect">
            <a:avLst/>
          </a:prstGeom>
        </p:spPr>
      </p:pic>
      <p:sp>
        <p:nvSpPr>
          <p:cNvPr id="6" name="文本框 5">
            <a:extLst>
              <a:ext uri="{FF2B5EF4-FFF2-40B4-BE49-F238E27FC236}">
                <a16:creationId xmlns:a16="http://schemas.microsoft.com/office/drawing/2014/main" id="{1EF00ABC-262A-9B22-3B32-0B730ABAC682}"/>
              </a:ext>
            </a:extLst>
          </p:cNvPr>
          <p:cNvSpPr txBox="1"/>
          <p:nvPr/>
        </p:nvSpPr>
        <p:spPr>
          <a:xfrm>
            <a:off x="611164" y="-76401"/>
            <a:ext cx="1258999" cy="707886"/>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Wiki</a:t>
            </a:r>
            <a:endParaRPr kumimoji="1" lang="zh-CN" altLang="en-US" sz="4000" b="1"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4C67AD22-D3BB-8998-D3BA-EAD4343FC60A}"/>
              </a:ext>
            </a:extLst>
          </p:cNvPr>
          <p:cNvSpPr txBox="1"/>
          <p:nvPr/>
        </p:nvSpPr>
        <p:spPr>
          <a:xfrm>
            <a:off x="635235" y="786998"/>
            <a:ext cx="8672567" cy="523220"/>
          </a:xfrm>
          <a:prstGeom prst="rect">
            <a:avLst/>
          </a:prstGeom>
          <a:noFill/>
        </p:spPr>
        <p:txBody>
          <a:bodyPr wrap="none" rtlCol="0">
            <a:spAutoFit/>
          </a:bodyPr>
          <a:lstStyle/>
          <a:p>
            <a:r>
              <a:rPr kumimoji="1" lang="en-US" altLang="zh-CN" sz="2800" dirty="0">
                <a:latin typeface="Times New Roman" panose="02020603050405020304" pitchFamily="18" charset="0"/>
                <a:cs typeface="Times New Roman" panose="02020603050405020304" pitchFamily="18" charset="0"/>
              </a:rPr>
              <a:t>Our wiki was made completely on our own, letter by letter </a:t>
            </a:r>
            <a:endParaRPr kumimoji="1" lang="zh-CN" altLang="en-US" sz="2800"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F457C584-823C-45A7-CC0F-C477CF773614}"/>
              </a:ext>
            </a:extLst>
          </p:cNvPr>
          <p:cNvSpPr/>
          <p:nvPr/>
        </p:nvSpPr>
        <p:spPr>
          <a:xfrm>
            <a:off x="611164" y="1729349"/>
            <a:ext cx="3622169" cy="3914501"/>
          </a:xfrm>
          <a:prstGeom prst="rect">
            <a:avLst/>
          </a:prstGeom>
          <a:noFill/>
          <a:ln w="31750">
            <a:solidFill>
              <a:srgbClr val="5F9D31"/>
            </a:solidFill>
          </a:ln>
          <a:effectLst>
            <a:glow rad="254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片 8">
            <a:extLst>
              <a:ext uri="{FF2B5EF4-FFF2-40B4-BE49-F238E27FC236}">
                <a16:creationId xmlns:a16="http://schemas.microsoft.com/office/drawing/2014/main" id="{FB40015D-0AA3-066D-8250-C706C4D9A524}"/>
              </a:ext>
            </a:extLst>
          </p:cNvPr>
          <p:cNvPicPr>
            <a:picLocks noChangeAspect="1"/>
          </p:cNvPicPr>
          <p:nvPr/>
        </p:nvPicPr>
        <p:blipFill rotWithShape="1">
          <a:blip r:embed="rId9">
            <a:extLst>
              <a:ext uri="{28A0092B-C50C-407E-A947-70E740481C1C}">
                <a14:useLocalDpi xmlns:a14="http://schemas.microsoft.com/office/drawing/2010/main" val="0"/>
              </a:ext>
            </a:extLst>
          </a:blip>
          <a:srcRect t="-2" b="17314"/>
          <a:stretch/>
        </p:blipFill>
        <p:spPr>
          <a:xfrm>
            <a:off x="0" y="-13130"/>
            <a:ext cx="12324209" cy="1732551"/>
          </a:xfrm>
          <a:prstGeom prst="rect">
            <a:avLst/>
          </a:prstGeom>
        </p:spPr>
      </p:pic>
      <p:pic>
        <p:nvPicPr>
          <p:cNvPr id="10" name="图片 9">
            <a:extLst>
              <a:ext uri="{FF2B5EF4-FFF2-40B4-BE49-F238E27FC236}">
                <a16:creationId xmlns:a16="http://schemas.microsoft.com/office/drawing/2014/main" id="{C0E05A93-2F68-FA72-E9FC-84EFDECDBA1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97" y="5663696"/>
            <a:ext cx="12324208" cy="1194304"/>
          </a:xfrm>
          <a:prstGeom prst="rect">
            <a:avLst/>
          </a:prstGeom>
        </p:spPr>
      </p:pic>
      <p:sp>
        <p:nvSpPr>
          <p:cNvPr id="11" name="矩形 10">
            <a:extLst>
              <a:ext uri="{FF2B5EF4-FFF2-40B4-BE49-F238E27FC236}">
                <a16:creationId xmlns:a16="http://schemas.microsoft.com/office/drawing/2014/main" id="{34CCE89D-98A4-1415-A357-943D9FA363D6}"/>
              </a:ext>
            </a:extLst>
          </p:cNvPr>
          <p:cNvSpPr/>
          <p:nvPr/>
        </p:nvSpPr>
        <p:spPr>
          <a:xfrm>
            <a:off x="4442247" y="1694939"/>
            <a:ext cx="3622169" cy="3914501"/>
          </a:xfrm>
          <a:prstGeom prst="rect">
            <a:avLst/>
          </a:prstGeom>
          <a:noFill/>
          <a:ln w="31750">
            <a:solidFill>
              <a:srgbClr val="5F9D31"/>
            </a:solidFill>
          </a:ln>
          <a:effectLst>
            <a:glow rad="254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BB94E29A-FEBE-00FE-48EF-A050DA40BFFF}"/>
              </a:ext>
            </a:extLst>
          </p:cNvPr>
          <p:cNvSpPr/>
          <p:nvPr/>
        </p:nvSpPr>
        <p:spPr>
          <a:xfrm>
            <a:off x="8273330" y="1694939"/>
            <a:ext cx="3622169" cy="3914501"/>
          </a:xfrm>
          <a:prstGeom prst="rect">
            <a:avLst/>
          </a:prstGeom>
          <a:noFill/>
          <a:ln w="31750">
            <a:solidFill>
              <a:srgbClr val="5F9D31"/>
            </a:solidFill>
          </a:ln>
          <a:effectLst>
            <a:glow rad="254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ustDataLst>
      <p:tags r:id="rId1"/>
    </p:custDataLst>
    <p:extLst>
      <p:ext uri="{BB962C8B-B14F-4D97-AF65-F5344CB8AC3E}">
        <p14:creationId xmlns:p14="http://schemas.microsoft.com/office/powerpoint/2010/main" val="3456425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微信图片_20240225090606">
            <a:extLst>
              <a:ext uri="{FF2B5EF4-FFF2-40B4-BE49-F238E27FC236}">
                <a16:creationId xmlns:a16="http://schemas.microsoft.com/office/drawing/2014/main" id="{76D3C218-3AB2-A09F-C423-1D9D5C51BCB8}"/>
              </a:ext>
            </a:extLst>
          </p:cNvPr>
          <p:cNvPicPr>
            <a:picLocks noChangeAspect="1"/>
          </p:cNvPicPr>
          <p:nvPr/>
        </p:nvPicPr>
        <p:blipFill rotWithShape="1">
          <a:blip r:embed="rId4">
            <a:alphaModFix/>
          </a:blip>
          <a:srcRect t="2415" r="9227" b="24893"/>
          <a:stretch/>
        </p:blipFill>
        <p:spPr>
          <a:xfrm>
            <a:off x="0" y="0"/>
            <a:ext cx="12324209" cy="6859422"/>
          </a:xfrm>
          <a:prstGeom prst="rect">
            <a:avLst/>
          </a:prstGeom>
          <a:effectLst>
            <a:reflection endPos="0" dist="50800" dir="5400000" sy="-100000" algn="bl" rotWithShape="0"/>
          </a:effectLst>
        </p:spPr>
      </p:pic>
      <p:pic>
        <p:nvPicPr>
          <p:cNvPr id="3" name="图片 2">
            <a:extLst>
              <a:ext uri="{FF2B5EF4-FFF2-40B4-BE49-F238E27FC236}">
                <a16:creationId xmlns:a16="http://schemas.microsoft.com/office/drawing/2014/main" id="{CC02B919-5051-9558-F6DB-2FDBB25757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3225" y="-91842"/>
            <a:ext cx="18321807" cy="1048608"/>
          </a:xfrm>
          <a:prstGeom prst="rect">
            <a:avLst/>
          </a:prstGeom>
        </p:spPr>
      </p:pic>
      <p:pic>
        <p:nvPicPr>
          <p:cNvPr id="14" name="图片 13">
            <a:extLst>
              <a:ext uri="{FF2B5EF4-FFF2-40B4-BE49-F238E27FC236}">
                <a16:creationId xmlns:a16="http://schemas.microsoft.com/office/drawing/2014/main" id="{69194E9A-3019-E274-3F6B-ECFDAD2C14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98994" y="-8491915"/>
            <a:ext cx="3622169" cy="14101355"/>
          </a:xfrm>
          <a:prstGeom prst="rect">
            <a:avLst/>
          </a:prstGeom>
        </p:spPr>
      </p:pic>
      <p:pic>
        <p:nvPicPr>
          <p:cNvPr id="16" name="图片 15">
            <a:extLst>
              <a:ext uri="{FF2B5EF4-FFF2-40B4-BE49-F238E27FC236}">
                <a16:creationId xmlns:a16="http://schemas.microsoft.com/office/drawing/2014/main" id="{FEC008A6-866A-F65F-00BA-7DC88210C8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5235" y="-10428648"/>
            <a:ext cx="3629059" cy="16067704"/>
          </a:xfrm>
          <a:prstGeom prst="rect">
            <a:avLst/>
          </a:prstGeom>
        </p:spPr>
      </p:pic>
      <p:pic>
        <p:nvPicPr>
          <p:cNvPr id="18" name="图片 17">
            <a:extLst>
              <a:ext uri="{FF2B5EF4-FFF2-40B4-BE49-F238E27FC236}">
                <a16:creationId xmlns:a16="http://schemas.microsoft.com/office/drawing/2014/main" id="{81286E28-BE91-AB22-467B-A194E15EF8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50377" y="-5994997"/>
            <a:ext cx="3644999" cy="11806309"/>
          </a:xfrm>
          <a:prstGeom prst="rect">
            <a:avLst/>
          </a:prstGeom>
        </p:spPr>
      </p:pic>
      <p:sp>
        <p:nvSpPr>
          <p:cNvPr id="6" name="文本框 5">
            <a:extLst>
              <a:ext uri="{FF2B5EF4-FFF2-40B4-BE49-F238E27FC236}">
                <a16:creationId xmlns:a16="http://schemas.microsoft.com/office/drawing/2014/main" id="{1EF00ABC-262A-9B22-3B32-0B730ABAC682}"/>
              </a:ext>
            </a:extLst>
          </p:cNvPr>
          <p:cNvSpPr txBox="1"/>
          <p:nvPr/>
        </p:nvSpPr>
        <p:spPr>
          <a:xfrm>
            <a:off x="611164" y="-76401"/>
            <a:ext cx="1258999" cy="707886"/>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Wiki</a:t>
            </a:r>
            <a:endParaRPr kumimoji="1" lang="zh-CN" altLang="en-US" sz="4000" b="1"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4C67AD22-D3BB-8998-D3BA-EAD4343FC60A}"/>
              </a:ext>
            </a:extLst>
          </p:cNvPr>
          <p:cNvSpPr txBox="1"/>
          <p:nvPr/>
        </p:nvSpPr>
        <p:spPr>
          <a:xfrm>
            <a:off x="635235" y="786998"/>
            <a:ext cx="8672567" cy="523220"/>
          </a:xfrm>
          <a:prstGeom prst="rect">
            <a:avLst/>
          </a:prstGeom>
          <a:noFill/>
        </p:spPr>
        <p:txBody>
          <a:bodyPr wrap="none" rtlCol="0">
            <a:spAutoFit/>
          </a:bodyPr>
          <a:lstStyle/>
          <a:p>
            <a:r>
              <a:rPr kumimoji="1" lang="en-US" altLang="zh-CN" sz="2800" dirty="0">
                <a:latin typeface="Times New Roman" panose="02020603050405020304" pitchFamily="18" charset="0"/>
                <a:cs typeface="Times New Roman" panose="02020603050405020304" pitchFamily="18" charset="0"/>
              </a:rPr>
              <a:t>Our wiki was made completely on our own, letter by letter </a:t>
            </a:r>
            <a:endParaRPr kumimoji="1" lang="zh-CN" altLang="en-US" sz="2800"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F457C584-823C-45A7-CC0F-C477CF773614}"/>
              </a:ext>
            </a:extLst>
          </p:cNvPr>
          <p:cNvSpPr/>
          <p:nvPr/>
        </p:nvSpPr>
        <p:spPr>
          <a:xfrm>
            <a:off x="611164" y="1729349"/>
            <a:ext cx="3622169" cy="3914501"/>
          </a:xfrm>
          <a:prstGeom prst="rect">
            <a:avLst/>
          </a:prstGeom>
          <a:noFill/>
          <a:ln w="31750">
            <a:solidFill>
              <a:srgbClr val="5F9D31"/>
            </a:solidFill>
          </a:ln>
          <a:effectLst>
            <a:glow rad="254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片 8">
            <a:extLst>
              <a:ext uri="{FF2B5EF4-FFF2-40B4-BE49-F238E27FC236}">
                <a16:creationId xmlns:a16="http://schemas.microsoft.com/office/drawing/2014/main" id="{FB40015D-0AA3-066D-8250-C706C4D9A524}"/>
              </a:ext>
            </a:extLst>
          </p:cNvPr>
          <p:cNvPicPr>
            <a:picLocks noChangeAspect="1"/>
          </p:cNvPicPr>
          <p:nvPr/>
        </p:nvPicPr>
        <p:blipFill rotWithShape="1">
          <a:blip r:embed="rId9">
            <a:extLst>
              <a:ext uri="{28A0092B-C50C-407E-A947-70E740481C1C}">
                <a14:useLocalDpi xmlns:a14="http://schemas.microsoft.com/office/drawing/2010/main" val="0"/>
              </a:ext>
            </a:extLst>
          </a:blip>
          <a:srcRect t="-2" b="17314"/>
          <a:stretch/>
        </p:blipFill>
        <p:spPr>
          <a:xfrm>
            <a:off x="0" y="-13130"/>
            <a:ext cx="12324209" cy="1732551"/>
          </a:xfrm>
          <a:prstGeom prst="rect">
            <a:avLst/>
          </a:prstGeom>
        </p:spPr>
      </p:pic>
      <p:pic>
        <p:nvPicPr>
          <p:cNvPr id="10" name="图片 9">
            <a:extLst>
              <a:ext uri="{FF2B5EF4-FFF2-40B4-BE49-F238E27FC236}">
                <a16:creationId xmlns:a16="http://schemas.microsoft.com/office/drawing/2014/main" id="{C0E05A93-2F68-FA72-E9FC-84EFDECDBA1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97" y="5663696"/>
            <a:ext cx="12324208" cy="1194304"/>
          </a:xfrm>
          <a:prstGeom prst="rect">
            <a:avLst/>
          </a:prstGeom>
        </p:spPr>
      </p:pic>
      <p:sp>
        <p:nvSpPr>
          <p:cNvPr id="11" name="矩形 10">
            <a:extLst>
              <a:ext uri="{FF2B5EF4-FFF2-40B4-BE49-F238E27FC236}">
                <a16:creationId xmlns:a16="http://schemas.microsoft.com/office/drawing/2014/main" id="{34CCE89D-98A4-1415-A357-943D9FA363D6}"/>
              </a:ext>
            </a:extLst>
          </p:cNvPr>
          <p:cNvSpPr/>
          <p:nvPr/>
        </p:nvSpPr>
        <p:spPr>
          <a:xfrm>
            <a:off x="4442247" y="1694939"/>
            <a:ext cx="3622169" cy="3914501"/>
          </a:xfrm>
          <a:prstGeom prst="rect">
            <a:avLst/>
          </a:prstGeom>
          <a:noFill/>
          <a:ln w="31750">
            <a:solidFill>
              <a:srgbClr val="5F9D31"/>
            </a:solidFill>
          </a:ln>
          <a:effectLst>
            <a:glow rad="254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BB94E29A-FEBE-00FE-48EF-A050DA40BFFF}"/>
              </a:ext>
            </a:extLst>
          </p:cNvPr>
          <p:cNvSpPr/>
          <p:nvPr/>
        </p:nvSpPr>
        <p:spPr>
          <a:xfrm>
            <a:off x="8273330" y="1694939"/>
            <a:ext cx="3622169" cy="3914501"/>
          </a:xfrm>
          <a:prstGeom prst="rect">
            <a:avLst/>
          </a:prstGeom>
          <a:noFill/>
          <a:ln w="31750">
            <a:solidFill>
              <a:srgbClr val="5F9D31"/>
            </a:solidFill>
          </a:ln>
          <a:effectLst>
            <a:glow rad="254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ustDataLst>
      <p:tags r:id="rId1"/>
    </p:custDataLst>
    <p:extLst>
      <p:ext uri="{BB962C8B-B14F-4D97-AF65-F5344CB8AC3E}">
        <p14:creationId xmlns:p14="http://schemas.microsoft.com/office/powerpoint/2010/main" val="2885216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微信图片_20240225090606">
            <a:extLst>
              <a:ext uri="{FF2B5EF4-FFF2-40B4-BE49-F238E27FC236}">
                <a16:creationId xmlns:a16="http://schemas.microsoft.com/office/drawing/2014/main" id="{76D3C218-3AB2-A09F-C423-1D9D5C51BCB8}"/>
              </a:ext>
            </a:extLst>
          </p:cNvPr>
          <p:cNvPicPr>
            <a:picLocks noChangeAspect="1"/>
          </p:cNvPicPr>
          <p:nvPr/>
        </p:nvPicPr>
        <p:blipFill rotWithShape="1">
          <a:blip r:embed="rId3">
            <a:alphaModFix/>
          </a:blip>
          <a:srcRect t="2415" r="9227" b="24893"/>
          <a:stretch/>
        </p:blipFill>
        <p:spPr>
          <a:xfrm>
            <a:off x="0" y="0"/>
            <a:ext cx="12324209" cy="6859422"/>
          </a:xfrm>
          <a:prstGeom prst="rect">
            <a:avLst/>
          </a:prstGeom>
          <a:effectLst>
            <a:reflection endPos="0" dist="50800" dir="5400000" sy="-100000" algn="bl" rotWithShape="0"/>
          </a:effectLst>
        </p:spPr>
      </p:pic>
      <p:pic>
        <p:nvPicPr>
          <p:cNvPr id="3" name="图片 2">
            <a:extLst>
              <a:ext uri="{FF2B5EF4-FFF2-40B4-BE49-F238E27FC236}">
                <a16:creationId xmlns:a16="http://schemas.microsoft.com/office/drawing/2014/main" id="{CC02B919-5051-9558-F6DB-2FDBB2575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3225" y="-91842"/>
            <a:ext cx="18321807" cy="1048608"/>
          </a:xfrm>
          <a:prstGeom prst="rect">
            <a:avLst/>
          </a:prstGeom>
        </p:spPr>
      </p:pic>
      <p:sp>
        <p:nvSpPr>
          <p:cNvPr id="6" name="文本框 5">
            <a:extLst>
              <a:ext uri="{FF2B5EF4-FFF2-40B4-BE49-F238E27FC236}">
                <a16:creationId xmlns:a16="http://schemas.microsoft.com/office/drawing/2014/main" id="{1EF00ABC-262A-9B22-3B32-0B730ABAC682}"/>
              </a:ext>
            </a:extLst>
          </p:cNvPr>
          <p:cNvSpPr txBox="1"/>
          <p:nvPr/>
        </p:nvSpPr>
        <p:spPr>
          <a:xfrm>
            <a:off x="611164" y="-76401"/>
            <a:ext cx="1258999" cy="707886"/>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Wiki</a:t>
            </a:r>
            <a:endParaRPr kumimoji="1" lang="zh-CN" altLang="en-US" sz="40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E1829FD6-37F1-C75D-F4C2-B051AE323730}"/>
              </a:ext>
            </a:extLst>
          </p:cNvPr>
          <p:cNvSpPr txBox="1"/>
          <p:nvPr/>
        </p:nvSpPr>
        <p:spPr>
          <a:xfrm>
            <a:off x="611164" y="816667"/>
            <a:ext cx="13257236" cy="954107"/>
          </a:xfrm>
          <a:prstGeom prst="rect">
            <a:avLst/>
          </a:prstGeom>
          <a:noFill/>
        </p:spPr>
        <p:txBody>
          <a:bodyPr wrap="square">
            <a:spAutoFit/>
          </a:bodyPr>
          <a:lstStyle/>
          <a:p>
            <a:r>
              <a:rPr lang="en-US" altLang="zh-CN" sz="2800" dirty="0">
                <a:latin typeface="Times New Roman" panose="02020603050405020304" charset="0"/>
                <a:cs typeface="Times New Roman" panose="02020603050405020304" charset="0"/>
              </a:rPr>
              <a:t>We believe that a single slide can not give full expression to our design. Let’s</a:t>
            </a:r>
            <a:br>
              <a:rPr lang="en-US" altLang="zh-CN" sz="2800" dirty="0">
                <a:latin typeface="Times New Roman" panose="02020603050405020304" charset="0"/>
                <a:cs typeface="Times New Roman" panose="02020603050405020304" charset="0"/>
              </a:rPr>
            </a:br>
            <a:r>
              <a:rPr lang="en-US" altLang="zh-CN" sz="2800" dirty="0">
                <a:latin typeface="Times New Roman" panose="02020603050405020304" charset="0"/>
                <a:cs typeface="Times New Roman" panose="02020603050405020304" charset="0"/>
              </a:rPr>
              <a:t>get into it to see our </a:t>
            </a:r>
          </a:p>
        </p:txBody>
      </p:sp>
      <p:sp>
        <p:nvSpPr>
          <p:cNvPr id="2" name="文本框 1">
            <a:extLst>
              <a:ext uri="{FF2B5EF4-FFF2-40B4-BE49-F238E27FC236}">
                <a16:creationId xmlns:a16="http://schemas.microsoft.com/office/drawing/2014/main" id="{F67EB806-C525-1949-E672-1F83991B8D57}"/>
              </a:ext>
            </a:extLst>
          </p:cNvPr>
          <p:cNvSpPr txBox="1"/>
          <p:nvPr/>
        </p:nvSpPr>
        <p:spPr>
          <a:xfrm>
            <a:off x="4269378" y="2321004"/>
            <a:ext cx="3653244" cy="2215991"/>
          </a:xfrm>
          <a:prstGeom prst="rect">
            <a:avLst/>
          </a:prstGeom>
          <a:noFill/>
        </p:spPr>
        <p:txBody>
          <a:bodyPr wrap="none" rtlCol="0">
            <a:spAutoFit/>
          </a:bodyPr>
          <a:lstStyle/>
          <a:p>
            <a:r>
              <a:rPr kumimoji="1" lang="en-US" altLang="zh-CN" sz="13800" dirty="0">
                <a:solidFill>
                  <a:srgbClr val="00B050"/>
                </a:solidFill>
                <a:latin typeface="Times New Roman" panose="02020603050405020304" pitchFamily="18" charset="0"/>
                <a:cs typeface="Times New Roman" panose="02020603050405020304" pitchFamily="18" charset="0"/>
              </a:rPr>
              <a:t>Wiki</a:t>
            </a:r>
            <a:endParaRPr kumimoji="1" lang="zh-CN" altLang="en-US" sz="13800" dirty="0">
              <a:solidFill>
                <a:srgbClr val="00B050"/>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4119251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微信图片_20240225090606">
            <a:extLst>
              <a:ext uri="{FF2B5EF4-FFF2-40B4-BE49-F238E27FC236}">
                <a16:creationId xmlns:a16="http://schemas.microsoft.com/office/drawing/2014/main" id="{76D3C218-3AB2-A09F-C423-1D9D5C51BCB8}"/>
              </a:ext>
            </a:extLst>
          </p:cNvPr>
          <p:cNvPicPr>
            <a:picLocks noChangeAspect="1"/>
          </p:cNvPicPr>
          <p:nvPr/>
        </p:nvPicPr>
        <p:blipFill rotWithShape="1">
          <a:blip r:embed="rId4">
            <a:alphaModFix/>
          </a:blip>
          <a:srcRect t="2415" r="9227" b="24893"/>
          <a:stretch/>
        </p:blipFill>
        <p:spPr>
          <a:xfrm>
            <a:off x="12192" y="0"/>
            <a:ext cx="12324209" cy="6859422"/>
          </a:xfrm>
          <a:prstGeom prst="rect">
            <a:avLst/>
          </a:prstGeom>
          <a:effectLst>
            <a:reflection endPos="0" dist="50800" dir="5400000" sy="-100000" algn="bl" rotWithShape="0"/>
          </a:effectLst>
        </p:spPr>
      </p:pic>
      <p:pic>
        <p:nvPicPr>
          <p:cNvPr id="3" name="图片 2">
            <a:extLst>
              <a:ext uri="{FF2B5EF4-FFF2-40B4-BE49-F238E27FC236}">
                <a16:creationId xmlns:a16="http://schemas.microsoft.com/office/drawing/2014/main" id="{CC02B919-5051-9558-F6DB-2FDBB25757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1033" y="-91842"/>
            <a:ext cx="18321807" cy="1048608"/>
          </a:xfrm>
          <a:prstGeom prst="rect">
            <a:avLst/>
          </a:prstGeom>
        </p:spPr>
      </p:pic>
      <p:sp>
        <p:nvSpPr>
          <p:cNvPr id="6" name="文本框 5">
            <a:extLst>
              <a:ext uri="{FF2B5EF4-FFF2-40B4-BE49-F238E27FC236}">
                <a16:creationId xmlns:a16="http://schemas.microsoft.com/office/drawing/2014/main" id="{1EF00ABC-262A-9B22-3B32-0B730ABAC682}"/>
              </a:ext>
            </a:extLst>
          </p:cNvPr>
          <p:cNvSpPr txBox="1"/>
          <p:nvPr/>
        </p:nvSpPr>
        <p:spPr>
          <a:xfrm>
            <a:off x="623356" y="-76401"/>
            <a:ext cx="3971665" cy="707886"/>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Trouble Shooting</a:t>
            </a:r>
            <a:endParaRPr kumimoji="1" lang="zh-CN" altLang="en-US" sz="4000" b="1"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FA1DEF1F-D7E7-0DDD-9084-7A9DD94D0B63}"/>
              </a:ext>
            </a:extLst>
          </p:cNvPr>
          <p:cNvSpPr txBox="1"/>
          <p:nvPr/>
        </p:nvSpPr>
        <p:spPr>
          <a:xfrm>
            <a:off x="623356" y="816667"/>
            <a:ext cx="13257236" cy="523220"/>
          </a:xfrm>
          <a:prstGeom prst="rect">
            <a:avLst/>
          </a:prstGeom>
          <a:noFill/>
        </p:spPr>
        <p:txBody>
          <a:bodyPr wrap="square">
            <a:spAutoFit/>
          </a:bodyPr>
          <a:lstStyle/>
          <a:p>
            <a:r>
              <a:rPr lang="en-US" altLang="zh-CN" sz="2800" dirty="0">
                <a:latin typeface="Times New Roman" panose="02020603050405020304" charset="0"/>
                <a:cs typeface="Times New Roman" panose="02020603050405020304" charset="0"/>
              </a:rPr>
              <a:t>We have summarized almost all the mistakes we have made during this project.</a:t>
            </a:r>
          </a:p>
        </p:txBody>
      </p:sp>
      <p:grpSp>
        <p:nvGrpSpPr>
          <p:cNvPr id="32" name="组合 31">
            <a:extLst>
              <a:ext uri="{FF2B5EF4-FFF2-40B4-BE49-F238E27FC236}">
                <a16:creationId xmlns:a16="http://schemas.microsoft.com/office/drawing/2014/main" id="{2BFAB16A-2F61-AB72-FE67-32BAA77E128B}"/>
              </a:ext>
            </a:extLst>
          </p:cNvPr>
          <p:cNvGrpSpPr/>
          <p:nvPr/>
        </p:nvGrpSpPr>
        <p:grpSpPr>
          <a:xfrm>
            <a:off x="631445" y="1772311"/>
            <a:ext cx="7985759" cy="55456776"/>
            <a:chOff x="2280373" y="-6243227"/>
            <a:chExt cx="4871848" cy="33832350"/>
          </a:xfrm>
        </p:grpSpPr>
        <p:pic>
          <p:nvPicPr>
            <p:cNvPr id="19" name="图片 18">
              <a:extLst>
                <a:ext uri="{FF2B5EF4-FFF2-40B4-BE49-F238E27FC236}">
                  <a16:creationId xmlns:a16="http://schemas.microsoft.com/office/drawing/2014/main" id="{11F3AF61-4C9E-8EE3-CA43-7482E4C696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0373" y="-6243227"/>
              <a:ext cx="4857750" cy="6858000"/>
            </a:xfrm>
            <a:prstGeom prst="rect">
              <a:avLst/>
            </a:prstGeom>
          </p:spPr>
        </p:pic>
        <p:pic>
          <p:nvPicPr>
            <p:cNvPr id="21" name="图片 20">
              <a:extLst>
                <a:ext uri="{FF2B5EF4-FFF2-40B4-BE49-F238E27FC236}">
                  <a16:creationId xmlns:a16="http://schemas.microsoft.com/office/drawing/2014/main" id="{E6EF8B90-5264-0F37-A989-B80B5D02D3D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97278" y="-1012714"/>
              <a:ext cx="4846211" cy="6858000"/>
            </a:xfrm>
            <a:prstGeom prst="rect">
              <a:avLst/>
            </a:prstGeom>
          </p:spPr>
        </p:pic>
        <p:pic>
          <p:nvPicPr>
            <p:cNvPr id="23" name="图片 22">
              <a:extLst>
                <a:ext uri="{FF2B5EF4-FFF2-40B4-BE49-F238E27FC236}">
                  <a16:creationId xmlns:a16="http://schemas.microsoft.com/office/drawing/2014/main" id="{E980E979-C20D-23AF-DC77-04CB109A25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06010" y="4600920"/>
              <a:ext cx="4846211" cy="6858000"/>
            </a:xfrm>
            <a:prstGeom prst="rect">
              <a:avLst/>
            </a:prstGeom>
          </p:spPr>
        </p:pic>
        <p:pic>
          <p:nvPicPr>
            <p:cNvPr id="25" name="图片 24">
              <a:extLst>
                <a:ext uri="{FF2B5EF4-FFF2-40B4-BE49-F238E27FC236}">
                  <a16:creationId xmlns:a16="http://schemas.microsoft.com/office/drawing/2014/main" id="{6F4FF64A-9CB3-0100-75DB-E6C2C9B9FF0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00151" y="9106319"/>
              <a:ext cx="4840463" cy="6858000"/>
            </a:xfrm>
            <a:prstGeom prst="rect">
              <a:avLst/>
            </a:prstGeom>
          </p:spPr>
        </p:pic>
        <p:pic>
          <p:nvPicPr>
            <p:cNvPr id="27" name="图片 26">
              <a:extLst>
                <a:ext uri="{FF2B5EF4-FFF2-40B4-BE49-F238E27FC236}">
                  <a16:creationId xmlns:a16="http://schemas.microsoft.com/office/drawing/2014/main" id="{9553EB7F-4A6C-61E6-A981-F7BCB410844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88544" y="15350305"/>
              <a:ext cx="4846211" cy="6858000"/>
            </a:xfrm>
            <a:prstGeom prst="rect">
              <a:avLst/>
            </a:prstGeom>
          </p:spPr>
        </p:pic>
        <p:pic>
          <p:nvPicPr>
            <p:cNvPr id="29" name="图片 28">
              <a:extLst>
                <a:ext uri="{FF2B5EF4-FFF2-40B4-BE49-F238E27FC236}">
                  <a16:creationId xmlns:a16="http://schemas.microsoft.com/office/drawing/2014/main" id="{7967BFA0-AD60-B2E2-FE94-E90486A5D1F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282685" y="20731123"/>
              <a:ext cx="4846211" cy="6858000"/>
            </a:xfrm>
            <a:prstGeom prst="rect">
              <a:avLst/>
            </a:prstGeom>
          </p:spPr>
        </p:pic>
      </p:grpSp>
      <p:pic>
        <p:nvPicPr>
          <p:cNvPr id="9" name="图片 8">
            <a:extLst>
              <a:ext uri="{FF2B5EF4-FFF2-40B4-BE49-F238E27FC236}">
                <a16:creationId xmlns:a16="http://schemas.microsoft.com/office/drawing/2014/main" id="{BEF334C6-2C6C-BA84-8AC7-F8626590D5F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297" y="5663696"/>
            <a:ext cx="12324208" cy="1194304"/>
          </a:xfrm>
          <a:prstGeom prst="rect">
            <a:avLst/>
          </a:prstGeom>
        </p:spPr>
      </p:pic>
      <p:sp>
        <p:nvSpPr>
          <p:cNvPr id="10" name="矩形 9">
            <a:extLst>
              <a:ext uri="{FF2B5EF4-FFF2-40B4-BE49-F238E27FC236}">
                <a16:creationId xmlns:a16="http://schemas.microsoft.com/office/drawing/2014/main" id="{87EAC364-170A-00EF-97FD-FDF4AEA3F788}"/>
              </a:ext>
            </a:extLst>
          </p:cNvPr>
          <p:cNvSpPr/>
          <p:nvPr/>
        </p:nvSpPr>
        <p:spPr>
          <a:xfrm>
            <a:off x="611163" y="1751513"/>
            <a:ext cx="7986571" cy="3914501"/>
          </a:xfrm>
          <a:prstGeom prst="rect">
            <a:avLst/>
          </a:prstGeom>
          <a:noFill/>
          <a:ln w="31750">
            <a:solidFill>
              <a:srgbClr val="5F9D31"/>
            </a:solidFill>
          </a:ln>
          <a:effectLst>
            <a:glow rad="254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2" name="图片 11">
            <a:extLst>
              <a:ext uri="{FF2B5EF4-FFF2-40B4-BE49-F238E27FC236}">
                <a16:creationId xmlns:a16="http://schemas.microsoft.com/office/drawing/2014/main" id="{C99DB26C-62DD-5143-0409-8D98D6157D00}"/>
              </a:ext>
            </a:extLst>
          </p:cNvPr>
          <p:cNvPicPr>
            <a:picLocks noChangeAspect="1"/>
          </p:cNvPicPr>
          <p:nvPr/>
        </p:nvPicPr>
        <p:blipFill rotWithShape="1">
          <a:blip r:embed="rId13">
            <a:extLst>
              <a:ext uri="{28A0092B-C50C-407E-A947-70E740481C1C}">
                <a14:useLocalDpi xmlns:a14="http://schemas.microsoft.com/office/drawing/2010/main" val="0"/>
              </a:ext>
            </a:extLst>
          </a:blip>
          <a:srcRect b="13471"/>
          <a:stretch/>
        </p:blipFill>
        <p:spPr>
          <a:xfrm>
            <a:off x="2032" y="1122"/>
            <a:ext cx="12324210" cy="1735022"/>
          </a:xfrm>
          <a:prstGeom prst="rect">
            <a:avLst/>
          </a:prstGeom>
        </p:spPr>
      </p:pic>
      <p:sp>
        <p:nvSpPr>
          <p:cNvPr id="15" name="文本框 14">
            <a:extLst>
              <a:ext uri="{FF2B5EF4-FFF2-40B4-BE49-F238E27FC236}">
                <a16:creationId xmlns:a16="http://schemas.microsoft.com/office/drawing/2014/main" id="{2D64B2F2-3197-F29D-E047-B7E9D2848295}"/>
              </a:ext>
            </a:extLst>
          </p:cNvPr>
          <p:cNvSpPr txBox="1"/>
          <p:nvPr/>
        </p:nvSpPr>
        <p:spPr>
          <a:xfrm>
            <a:off x="635235" y="1249091"/>
            <a:ext cx="3714478" cy="523220"/>
          </a:xfrm>
          <a:prstGeom prst="rect">
            <a:avLst/>
          </a:prstGeom>
          <a:noFill/>
        </p:spPr>
        <p:txBody>
          <a:bodyPr wrap="none" rtlCol="0">
            <a:spAutoFit/>
          </a:bodyPr>
          <a:lstStyle/>
          <a:p>
            <a:r>
              <a:rPr kumimoji="1" lang="en-US" altLang="zh-CN" sz="2800" dirty="0">
                <a:latin typeface="Times New Roman" panose="02020603050405020304" pitchFamily="18" charset="0"/>
                <a:cs typeface="Times New Roman" panose="02020603050405020304" pitchFamily="18" charset="0"/>
              </a:rPr>
              <a:t>Learn more on our wiki!</a:t>
            </a:r>
            <a:endParaRPr kumimoji="1" lang="zh-CN" altLang="en-US" sz="2800"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42892533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微信图片_20240225090606">
            <a:extLst>
              <a:ext uri="{FF2B5EF4-FFF2-40B4-BE49-F238E27FC236}">
                <a16:creationId xmlns:a16="http://schemas.microsoft.com/office/drawing/2014/main" id="{76D3C218-3AB2-A09F-C423-1D9D5C51BCB8}"/>
              </a:ext>
            </a:extLst>
          </p:cNvPr>
          <p:cNvPicPr>
            <a:picLocks noChangeAspect="1"/>
          </p:cNvPicPr>
          <p:nvPr/>
        </p:nvPicPr>
        <p:blipFill rotWithShape="1">
          <a:blip r:embed="rId4">
            <a:alphaModFix/>
          </a:blip>
          <a:srcRect t="2415" r="9227" b="24893"/>
          <a:stretch/>
        </p:blipFill>
        <p:spPr>
          <a:xfrm>
            <a:off x="12192" y="0"/>
            <a:ext cx="12324209" cy="6859422"/>
          </a:xfrm>
          <a:prstGeom prst="rect">
            <a:avLst/>
          </a:prstGeom>
          <a:effectLst>
            <a:reflection endPos="0" dist="50800" dir="5400000" sy="-100000" algn="bl" rotWithShape="0"/>
          </a:effectLst>
        </p:spPr>
      </p:pic>
      <p:pic>
        <p:nvPicPr>
          <p:cNvPr id="3" name="图片 2">
            <a:extLst>
              <a:ext uri="{FF2B5EF4-FFF2-40B4-BE49-F238E27FC236}">
                <a16:creationId xmlns:a16="http://schemas.microsoft.com/office/drawing/2014/main" id="{CC02B919-5051-9558-F6DB-2FDBB25757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1033" y="-91842"/>
            <a:ext cx="18321807" cy="1048608"/>
          </a:xfrm>
          <a:prstGeom prst="rect">
            <a:avLst/>
          </a:prstGeom>
        </p:spPr>
      </p:pic>
      <p:sp>
        <p:nvSpPr>
          <p:cNvPr id="6" name="文本框 5">
            <a:extLst>
              <a:ext uri="{FF2B5EF4-FFF2-40B4-BE49-F238E27FC236}">
                <a16:creationId xmlns:a16="http://schemas.microsoft.com/office/drawing/2014/main" id="{1EF00ABC-262A-9B22-3B32-0B730ABAC682}"/>
              </a:ext>
            </a:extLst>
          </p:cNvPr>
          <p:cNvSpPr txBox="1"/>
          <p:nvPr/>
        </p:nvSpPr>
        <p:spPr>
          <a:xfrm>
            <a:off x="623356" y="-76401"/>
            <a:ext cx="3971665" cy="707886"/>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Trouble Shooting</a:t>
            </a:r>
            <a:endParaRPr kumimoji="1" lang="zh-CN" altLang="en-US" sz="4000" b="1"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FA1DEF1F-D7E7-0DDD-9084-7A9DD94D0B63}"/>
              </a:ext>
            </a:extLst>
          </p:cNvPr>
          <p:cNvSpPr txBox="1"/>
          <p:nvPr/>
        </p:nvSpPr>
        <p:spPr>
          <a:xfrm>
            <a:off x="623356" y="816667"/>
            <a:ext cx="13257236" cy="523220"/>
          </a:xfrm>
          <a:prstGeom prst="rect">
            <a:avLst/>
          </a:prstGeom>
          <a:noFill/>
        </p:spPr>
        <p:txBody>
          <a:bodyPr wrap="square">
            <a:spAutoFit/>
          </a:bodyPr>
          <a:lstStyle/>
          <a:p>
            <a:r>
              <a:rPr lang="en-US" altLang="zh-CN" sz="2800" dirty="0">
                <a:latin typeface="Times New Roman" panose="02020603050405020304" charset="0"/>
                <a:cs typeface="Times New Roman" panose="02020603050405020304" charset="0"/>
              </a:rPr>
              <a:t>We have summarized almost all the mistakes we have made during this project.</a:t>
            </a:r>
          </a:p>
        </p:txBody>
      </p:sp>
      <p:grpSp>
        <p:nvGrpSpPr>
          <p:cNvPr id="32" name="组合 31">
            <a:extLst>
              <a:ext uri="{FF2B5EF4-FFF2-40B4-BE49-F238E27FC236}">
                <a16:creationId xmlns:a16="http://schemas.microsoft.com/office/drawing/2014/main" id="{2BFAB16A-2F61-AB72-FE67-32BAA77E128B}"/>
              </a:ext>
            </a:extLst>
          </p:cNvPr>
          <p:cNvGrpSpPr/>
          <p:nvPr/>
        </p:nvGrpSpPr>
        <p:grpSpPr>
          <a:xfrm>
            <a:off x="631445" y="-4580324"/>
            <a:ext cx="7985759" cy="55456776"/>
            <a:chOff x="2280373" y="-6243227"/>
            <a:chExt cx="4871848" cy="33832350"/>
          </a:xfrm>
        </p:grpSpPr>
        <p:pic>
          <p:nvPicPr>
            <p:cNvPr id="19" name="图片 18">
              <a:extLst>
                <a:ext uri="{FF2B5EF4-FFF2-40B4-BE49-F238E27FC236}">
                  <a16:creationId xmlns:a16="http://schemas.microsoft.com/office/drawing/2014/main" id="{11F3AF61-4C9E-8EE3-CA43-7482E4C696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0373" y="-6243227"/>
              <a:ext cx="4857750" cy="6858000"/>
            </a:xfrm>
            <a:prstGeom prst="rect">
              <a:avLst/>
            </a:prstGeom>
          </p:spPr>
        </p:pic>
        <p:pic>
          <p:nvPicPr>
            <p:cNvPr id="21" name="图片 20">
              <a:extLst>
                <a:ext uri="{FF2B5EF4-FFF2-40B4-BE49-F238E27FC236}">
                  <a16:creationId xmlns:a16="http://schemas.microsoft.com/office/drawing/2014/main" id="{E6EF8B90-5264-0F37-A989-B80B5D02D3D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97278" y="-1012714"/>
              <a:ext cx="4846211" cy="6858000"/>
            </a:xfrm>
            <a:prstGeom prst="rect">
              <a:avLst/>
            </a:prstGeom>
          </p:spPr>
        </p:pic>
        <p:pic>
          <p:nvPicPr>
            <p:cNvPr id="23" name="图片 22">
              <a:extLst>
                <a:ext uri="{FF2B5EF4-FFF2-40B4-BE49-F238E27FC236}">
                  <a16:creationId xmlns:a16="http://schemas.microsoft.com/office/drawing/2014/main" id="{E980E979-C20D-23AF-DC77-04CB109A25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06010" y="4600920"/>
              <a:ext cx="4846211" cy="6858000"/>
            </a:xfrm>
            <a:prstGeom prst="rect">
              <a:avLst/>
            </a:prstGeom>
          </p:spPr>
        </p:pic>
        <p:pic>
          <p:nvPicPr>
            <p:cNvPr id="25" name="图片 24">
              <a:extLst>
                <a:ext uri="{FF2B5EF4-FFF2-40B4-BE49-F238E27FC236}">
                  <a16:creationId xmlns:a16="http://schemas.microsoft.com/office/drawing/2014/main" id="{6F4FF64A-9CB3-0100-75DB-E6C2C9B9FF0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00151" y="9106319"/>
              <a:ext cx="4840463" cy="6858000"/>
            </a:xfrm>
            <a:prstGeom prst="rect">
              <a:avLst/>
            </a:prstGeom>
          </p:spPr>
        </p:pic>
        <p:pic>
          <p:nvPicPr>
            <p:cNvPr id="27" name="图片 26">
              <a:extLst>
                <a:ext uri="{FF2B5EF4-FFF2-40B4-BE49-F238E27FC236}">
                  <a16:creationId xmlns:a16="http://schemas.microsoft.com/office/drawing/2014/main" id="{9553EB7F-4A6C-61E6-A981-F7BCB410844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88544" y="15350305"/>
              <a:ext cx="4846211" cy="6858000"/>
            </a:xfrm>
            <a:prstGeom prst="rect">
              <a:avLst/>
            </a:prstGeom>
          </p:spPr>
        </p:pic>
        <p:pic>
          <p:nvPicPr>
            <p:cNvPr id="29" name="图片 28">
              <a:extLst>
                <a:ext uri="{FF2B5EF4-FFF2-40B4-BE49-F238E27FC236}">
                  <a16:creationId xmlns:a16="http://schemas.microsoft.com/office/drawing/2014/main" id="{7967BFA0-AD60-B2E2-FE94-E90486A5D1F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282685" y="20731123"/>
              <a:ext cx="4846211" cy="6858000"/>
            </a:xfrm>
            <a:prstGeom prst="rect">
              <a:avLst/>
            </a:prstGeom>
          </p:spPr>
        </p:pic>
      </p:grpSp>
      <p:pic>
        <p:nvPicPr>
          <p:cNvPr id="9" name="图片 8">
            <a:extLst>
              <a:ext uri="{FF2B5EF4-FFF2-40B4-BE49-F238E27FC236}">
                <a16:creationId xmlns:a16="http://schemas.microsoft.com/office/drawing/2014/main" id="{BEF334C6-2C6C-BA84-8AC7-F8626590D5F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297" y="5663696"/>
            <a:ext cx="12324208" cy="1194304"/>
          </a:xfrm>
          <a:prstGeom prst="rect">
            <a:avLst/>
          </a:prstGeom>
        </p:spPr>
      </p:pic>
      <p:sp>
        <p:nvSpPr>
          <p:cNvPr id="10" name="矩形 9">
            <a:extLst>
              <a:ext uri="{FF2B5EF4-FFF2-40B4-BE49-F238E27FC236}">
                <a16:creationId xmlns:a16="http://schemas.microsoft.com/office/drawing/2014/main" id="{87EAC364-170A-00EF-97FD-FDF4AEA3F788}"/>
              </a:ext>
            </a:extLst>
          </p:cNvPr>
          <p:cNvSpPr/>
          <p:nvPr/>
        </p:nvSpPr>
        <p:spPr>
          <a:xfrm>
            <a:off x="611163" y="1751513"/>
            <a:ext cx="7986571" cy="3914501"/>
          </a:xfrm>
          <a:prstGeom prst="rect">
            <a:avLst/>
          </a:prstGeom>
          <a:noFill/>
          <a:ln w="31750">
            <a:solidFill>
              <a:srgbClr val="5F9D31"/>
            </a:solidFill>
          </a:ln>
          <a:effectLst>
            <a:glow rad="254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2" name="图片 11">
            <a:extLst>
              <a:ext uri="{FF2B5EF4-FFF2-40B4-BE49-F238E27FC236}">
                <a16:creationId xmlns:a16="http://schemas.microsoft.com/office/drawing/2014/main" id="{C99DB26C-62DD-5143-0409-8D98D6157D00}"/>
              </a:ext>
            </a:extLst>
          </p:cNvPr>
          <p:cNvPicPr>
            <a:picLocks noChangeAspect="1"/>
          </p:cNvPicPr>
          <p:nvPr/>
        </p:nvPicPr>
        <p:blipFill rotWithShape="1">
          <a:blip r:embed="rId13">
            <a:extLst>
              <a:ext uri="{28A0092B-C50C-407E-A947-70E740481C1C}">
                <a14:useLocalDpi xmlns:a14="http://schemas.microsoft.com/office/drawing/2010/main" val="0"/>
              </a:ext>
            </a:extLst>
          </a:blip>
          <a:srcRect b="13471"/>
          <a:stretch/>
        </p:blipFill>
        <p:spPr>
          <a:xfrm>
            <a:off x="2032" y="1122"/>
            <a:ext cx="12324210" cy="1735022"/>
          </a:xfrm>
          <a:prstGeom prst="rect">
            <a:avLst/>
          </a:prstGeom>
        </p:spPr>
      </p:pic>
      <p:sp>
        <p:nvSpPr>
          <p:cNvPr id="15" name="文本框 14">
            <a:extLst>
              <a:ext uri="{FF2B5EF4-FFF2-40B4-BE49-F238E27FC236}">
                <a16:creationId xmlns:a16="http://schemas.microsoft.com/office/drawing/2014/main" id="{2D64B2F2-3197-F29D-E047-B7E9D2848295}"/>
              </a:ext>
            </a:extLst>
          </p:cNvPr>
          <p:cNvSpPr txBox="1"/>
          <p:nvPr/>
        </p:nvSpPr>
        <p:spPr>
          <a:xfrm>
            <a:off x="635235" y="1249091"/>
            <a:ext cx="3714478" cy="523220"/>
          </a:xfrm>
          <a:prstGeom prst="rect">
            <a:avLst/>
          </a:prstGeom>
          <a:noFill/>
        </p:spPr>
        <p:txBody>
          <a:bodyPr wrap="none" rtlCol="0">
            <a:spAutoFit/>
          </a:bodyPr>
          <a:lstStyle/>
          <a:p>
            <a:r>
              <a:rPr kumimoji="1" lang="en-US" altLang="zh-CN" sz="2800" dirty="0">
                <a:latin typeface="Times New Roman" panose="02020603050405020304" pitchFamily="18" charset="0"/>
                <a:cs typeface="Times New Roman" panose="02020603050405020304" pitchFamily="18" charset="0"/>
              </a:rPr>
              <a:t>Learn more on our wiki!</a:t>
            </a:r>
            <a:endParaRPr kumimoji="1" lang="zh-CN" altLang="en-US" sz="2800"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74489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微信图片_20240225090606">
            <a:extLst>
              <a:ext uri="{FF2B5EF4-FFF2-40B4-BE49-F238E27FC236}">
                <a16:creationId xmlns:a16="http://schemas.microsoft.com/office/drawing/2014/main" id="{76D3C218-3AB2-A09F-C423-1D9D5C51BCB8}"/>
              </a:ext>
            </a:extLst>
          </p:cNvPr>
          <p:cNvPicPr>
            <a:picLocks noChangeAspect="1"/>
          </p:cNvPicPr>
          <p:nvPr/>
        </p:nvPicPr>
        <p:blipFill rotWithShape="1">
          <a:blip r:embed="rId4">
            <a:alphaModFix/>
          </a:blip>
          <a:srcRect t="2415" r="9227" b="24893"/>
          <a:stretch/>
        </p:blipFill>
        <p:spPr>
          <a:xfrm>
            <a:off x="12192" y="0"/>
            <a:ext cx="12324209" cy="6859422"/>
          </a:xfrm>
          <a:prstGeom prst="rect">
            <a:avLst/>
          </a:prstGeom>
          <a:effectLst>
            <a:reflection endPos="0" dist="50800" dir="5400000" sy="-100000" algn="bl" rotWithShape="0"/>
          </a:effectLst>
        </p:spPr>
      </p:pic>
      <p:pic>
        <p:nvPicPr>
          <p:cNvPr id="3" name="图片 2">
            <a:extLst>
              <a:ext uri="{FF2B5EF4-FFF2-40B4-BE49-F238E27FC236}">
                <a16:creationId xmlns:a16="http://schemas.microsoft.com/office/drawing/2014/main" id="{CC02B919-5051-9558-F6DB-2FDBB25757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1033" y="-91842"/>
            <a:ext cx="18321807" cy="1048608"/>
          </a:xfrm>
          <a:prstGeom prst="rect">
            <a:avLst/>
          </a:prstGeom>
        </p:spPr>
      </p:pic>
      <p:sp>
        <p:nvSpPr>
          <p:cNvPr id="6" name="文本框 5">
            <a:extLst>
              <a:ext uri="{FF2B5EF4-FFF2-40B4-BE49-F238E27FC236}">
                <a16:creationId xmlns:a16="http://schemas.microsoft.com/office/drawing/2014/main" id="{1EF00ABC-262A-9B22-3B32-0B730ABAC682}"/>
              </a:ext>
            </a:extLst>
          </p:cNvPr>
          <p:cNvSpPr txBox="1"/>
          <p:nvPr/>
        </p:nvSpPr>
        <p:spPr>
          <a:xfrm>
            <a:off x="623356" y="-76401"/>
            <a:ext cx="3971665" cy="707886"/>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Trouble Shooting</a:t>
            </a:r>
            <a:endParaRPr kumimoji="1" lang="zh-CN" altLang="en-US" sz="4000" b="1"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FA1DEF1F-D7E7-0DDD-9084-7A9DD94D0B63}"/>
              </a:ext>
            </a:extLst>
          </p:cNvPr>
          <p:cNvSpPr txBox="1"/>
          <p:nvPr/>
        </p:nvSpPr>
        <p:spPr>
          <a:xfrm>
            <a:off x="623356" y="816667"/>
            <a:ext cx="13257236" cy="523220"/>
          </a:xfrm>
          <a:prstGeom prst="rect">
            <a:avLst/>
          </a:prstGeom>
          <a:noFill/>
        </p:spPr>
        <p:txBody>
          <a:bodyPr wrap="square">
            <a:spAutoFit/>
          </a:bodyPr>
          <a:lstStyle/>
          <a:p>
            <a:r>
              <a:rPr lang="en-US" altLang="zh-CN" sz="2800" dirty="0">
                <a:latin typeface="Times New Roman" panose="02020603050405020304" charset="0"/>
                <a:cs typeface="Times New Roman" panose="02020603050405020304" charset="0"/>
              </a:rPr>
              <a:t>We have summarized almost all the mistakes we have made during this project.</a:t>
            </a:r>
          </a:p>
        </p:txBody>
      </p:sp>
      <p:grpSp>
        <p:nvGrpSpPr>
          <p:cNvPr id="32" name="组合 31">
            <a:extLst>
              <a:ext uri="{FF2B5EF4-FFF2-40B4-BE49-F238E27FC236}">
                <a16:creationId xmlns:a16="http://schemas.microsoft.com/office/drawing/2014/main" id="{2BFAB16A-2F61-AB72-FE67-32BAA77E128B}"/>
              </a:ext>
            </a:extLst>
          </p:cNvPr>
          <p:cNvGrpSpPr/>
          <p:nvPr/>
        </p:nvGrpSpPr>
        <p:grpSpPr>
          <a:xfrm>
            <a:off x="631445" y="-12090077"/>
            <a:ext cx="7985759" cy="55456776"/>
            <a:chOff x="2280373" y="-6243227"/>
            <a:chExt cx="4871848" cy="33832350"/>
          </a:xfrm>
        </p:grpSpPr>
        <p:pic>
          <p:nvPicPr>
            <p:cNvPr id="19" name="图片 18">
              <a:extLst>
                <a:ext uri="{FF2B5EF4-FFF2-40B4-BE49-F238E27FC236}">
                  <a16:creationId xmlns:a16="http://schemas.microsoft.com/office/drawing/2014/main" id="{11F3AF61-4C9E-8EE3-CA43-7482E4C696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0373" y="-6243227"/>
              <a:ext cx="4857750" cy="6858000"/>
            </a:xfrm>
            <a:prstGeom prst="rect">
              <a:avLst/>
            </a:prstGeom>
          </p:spPr>
        </p:pic>
        <p:pic>
          <p:nvPicPr>
            <p:cNvPr id="21" name="图片 20">
              <a:extLst>
                <a:ext uri="{FF2B5EF4-FFF2-40B4-BE49-F238E27FC236}">
                  <a16:creationId xmlns:a16="http://schemas.microsoft.com/office/drawing/2014/main" id="{E6EF8B90-5264-0F37-A989-B80B5D02D3D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97278" y="-1012714"/>
              <a:ext cx="4846211" cy="6858000"/>
            </a:xfrm>
            <a:prstGeom prst="rect">
              <a:avLst/>
            </a:prstGeom>
          </p:spPr>
        </p:pic>
        <p:pic>
          <p:nvPicPr>
            <p:cNvPr id="23" name="图片 22">
              <a:extLst>
                <a:ext uri="{FF2B5EF4-FFF2-40B4-BE49-F238E27FC236}">
                  <a16:creationId xmlns:a16="http://schemas.microsoft.com/office/drawing/2014/main" id="{E980E979-C20D-23AF-DC77-04CB109A25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06010" y="4600920"/>
              <a:ext cx="4846211" cy="6858000"/>
            </a:xfrm>
            <a:prstGeom prst="rect">
              <a:avLst/>
            </a:prstGeom>
          </p:spPr>
        </p:pic>
        <p:pic>
          <p:nvPicPr>
            <p:cNvPr id="25" name="图片 24">
              <a:extLst>
                <a:ext uri="{FF2B5EF4-FFF2-40B4-BE49-F238E27FC236}">
                  <a16:creationId xmlns:a16="http://schemas.microsoft.com/office/drawing/2014/main" id="{6F4FF64A-9CB3-0100-75DB-E6C2C9B9FF0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00151" y="9106319"/>
              <a:ext cx="4840463" cy="6858000"/>
            </a:xfrm>
            <a:prstGeom prst="rect">
              <a:avLst/>
            </a:prstGeom>
          </p:spPr>
        </p:pic>
        <p:pic>
          <p:nvPicPr>
            <p:cNvPr id="27" name="图片 26">
              <a:extLst>
                <a:ext uri="{FF2B5EF4-FFF2-40B4-BE49-F238E27FC236}">
                  <a16:creationId xmlns:a16="http://schemas.microsoft.com/office/drawing/2014/main" id="{9553EB7F-4A6C-61E6-A981-F7BCB410844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88544" y="15350305"/>
              <a:ext cx="4846211" cy="6858000"/>
            </a:xfrm>
            <a:prstGeom prst="rect">
              <a:avLst/>
            </a:prstGeom>
          </p:spPr>
        </p:pic>
        <p:pic>
          <p:nvPicPr>
            <p:cNvPr id="29" name="图片 28">
              <a:extLst>
                <a:ext uri="{FF2B5EF4-FFF2-40B4-BE49-F238E27FC236}">
                  <a16:creationId xmlns:a16="http://schemas.microsoft.com/office/drawing/2014/main" id="{7967BFA0-AD60-B2E2-FE94-E90486A5D1F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282685" y="20731123"/>
              <a:ext cx="4846211" cy="6858000"/>
            </a:xfrm>
            <a:prstGeom prst="rect">
              <a:avLst/>
            </a:prstGeom>
          </p:spPr>
        </p:pic>
      </p:grpSp>
      <p:pic>
        <p:nvPicPr>
          <p:cNvPr id="9" name="图片 8">
            <a:extLst>
              <a:ext uri="{FF2B5EF4-FFF2-40B4-BE49-F238E27FC236}">
                <a16:creationId xmlns:a16="http://schemas.microsoft.com/office/drawing/2014/main" id="{BEF334C6-2C6C-BA84-8AC7-F8626590D5F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297" y="5663696"/>
            <a:ext cx="12324208" cy="1194304"/>
          </a:xfrm>
          <a:prstGeom prst="rect">
            <a:avLst/>
          </a:prstGeom>
        </p:spPr>
      </p:pic>
      <p:sp>
        <p:nvSpPr>
          <p:cNvPr id="10" name="矩形 9">
            <a:extLst>
              <a:ext uri="{FF2B5EF4-FFF2-40B4-BE49-F238E27FC236}">
                <a16:creationId xmlns:a16="http://schemas.microsoft.com/office/drawing/2014/main" id="{87EAC364-170A-00EF-97FD-FDF4AEA3F788}"/>
              </a:ext>
            </a:extLst>
          </p:cNvPr>
          <p:cNvSpPr/>
          <p:nvPr/>
        </p:nvSpPr>
        <p:spPr>
          <a:xfrm>
            <a:off x="611163" y="1751513"/>
            <a:ext cx="7986571" cy="3914501"/>
          </a:xfrm>
          <a:prstGeom prst="rect">
            <a:avLst/>
          </a:prstGeom>
          <a:noFill/>
          <a:ln w="31750">
            <a:solidFill>
              <a:srgbClr val="5F9D31"/>
            </a:solidFill>
          </a:ln>
          <a:effectLst>
            <a:glow rad="254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2" name="图片 11">
            <a:extLst>
              <a:ext uri="{FF2B5EF4-FFF2-40B4-BE49-F238E27FC236}">
                <a16:creationId xmlns:a16="http://schemas.microsoft.com/office/drawing/2014/main" id="{C99DB26C-62DD-5143-0409-8D98D6157D00}"/>
              </a:ext>
            </a:extLst>
          </p:cNvPr>
          <p:cNvPicPr>
            <a:picLocks noChangeAspect="1"/>
          </p:cNvPicPr>
          <p:nvPr/>
        </p:nvPicPr>
        <p:blipFill rotWithShape="1">
          <a:blip r:embed="rId13">
            <a:extLst>
              <a:ext uri="{28A0092B-C50C-407E-A947-70E740481C1C}">
                <a14:useLocalDpi xmlns:a14="http://schemas.microsoft.com/office/drawing/2010/main" val="0"/>
              </a:ext>
            </a:extLst>
          </a:blip>
          <a:srcRect b="13471"/>
          <a:stretch/>
        </p:blipFill>
        <p:spPr>
          <a:xfrm>
            <a:off x="2032" y="1122"/>
            <a:ext cx="12324210" cy="1735022"/>
          </a:xfrm>
          <a:prstGeom prst="rect">
            <a:avLst/>
          </a:prstGeom>
        </p:spPr>
      </p:pic>
      <p:sp>
        <p:nvSpPr>
          <p:cNvPr id="15" name="文本框 14">
            <a:extLst>
              <a:ext uri="{FF2B5EF4-FFF2-40B4-BE49-F238E27FC236}">
                <a16:creationId xmlns:a16="http://schemas.microsoft.com/office/drawing/2014/main" id="{2D64B2F2-3197-F29D-E047-B7E9D2848295}"/>
              </a:ext>
            </a:extLst>
          </p:cNvPr>
          <p:cNvSpPr txBox="1"/>
          <p:nvPr/>
        </p:nvSpPr>
        <p:spPr>
          <a:xfrm>
            <a:off x="635235" y="1249091"/>
            <a:ext cx="3714478" cy="523220"/>
          </a:xfrm>
          <a:prstGeom prst="rect">
            <a:avLst/>
          </a:prstGeom>
          <a:noFill/>
        </p:spPr>
        <p:txBody>
          <a:bodyPr wrap="none" rtlCol="0">
            <a:spAutoFit/>
          </a:bodyPr>
          <a:lstStyle/>
          <a:p>
            <a:r>
              <a:rPr kumimoji="1" lang="en-US" altLang="zh-CN" sz="2800" dirty="0">
                <a:latin typeface="Times New Roman" panose="02020603050405020304" pitchFamily="18" charset="0"/>
                <a:cs typeface="Times New Roman" panose="02020603050405020304" pitchFamily="18" charset="0"/>
              </a:rPr>
              <a:t>Learn more on our wiki!</a:t>
            </a:r>
            <a:endParaRPr kumimoji="1" lang="zh-CN" altLang="en-US" sz="2800"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199445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微信图片_20240225090606">
            <a:extLst>
              <a:ext uri="{FF2B5EF4-FFF2-40B4-BE49-F238E27FC236}">
                <a16:creationId xmlns:a16="http://schemas.microsoft.com/office/drawing/2014/main" id="{76D3C218-3AB2-A09F-C423-1D9D5C51BCB8}"/>
              </a:ext>
            </a:extLst>
          </p:cNvPr>
          <p:cNvPicPr>
            <a:picLocks noChangeAspect="1"/>
          </p:cNvPicPr>
          <p:nvPr/>
        </p:nvPicPr>
        <p:blipFill rotWithShape="1">
          <a:blip r:embed="rId4">
            <a:alphaModFix/>
          </a:blip>
          <a:srcRect t="2415" r="9227" b="24893"/>
          <a:stretch/>
        </p:blipFill>
        <p:spPr>
          <a:xfrm>
            <a:off x="12192" y="0"/>
            <a:ext cx="12324209" cy="6859422"/>
          </a:xfrm>
          <a:prstGeom prst="rect">
            <a:avLst/>
          </a:prstGeom>
          <a:effectLst>
            <a:reflection endPos="0" dist="50800" dir="5400000" sy="-100000" algn="bl" rotWithShape="0"/>
          </a:effectLst>
        </p:spPr>
      </p:pic>
      <p:pic>
        <p:nvPicPr>
          <p:cNvPr id="3" name="图片 2">
            <a:extLst>
              <a:ext uri="{FF2B5EF4-FFF2-40B4-BE49-F238E27FC236}">
                <a16:creationId xmlns:a16="http://schemas.microsoft.com/office/drawing/2014/main" id="{CC02B919-5051-9558-F6DB-2FDBB25757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1033" y="-91842"/>
            <a:ext cx="18321807" cy="1048608"/>
          </a:xfrm>
          <a:prstGeom prst="rect">
            <a:avLst/>
          </a:prstGeom>
        </p:spPr>
      </p:pic>
      <p:sp>
        <p:nvSpPr>
          <p:cNvPr id="6" name="文本框 5">
            <a:extLst>
              <a:ext uri="{FF2B5EF4-FFF2-40B4-BE49-F238E27FC236}">
                <a16:creationId xmlns:a16="http://schemas.microsoft.com/office/drawing/2014/main" id="{1EF00ABC-262A-9B22-3B32-0B730ABAC682}"/>
              </a:ext>
            </a:extLst>
          </p:cNvPr>
          <p:cNvSpPr txBox="1"/>
          <p:nvPr/>
        </p:nvSpPr>
        <p:spPr>
          <a:xfrm>
            <a:off x="623356" y="-76401"/>
            <a:ext cx="3971665" cy="707886"/>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Trouble Shooting</a:t>
            </a:r>
            <a:endParaRPr kumimoji="1" lang="zh-CN" altLang="en-US" sz="4000" b="1"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FA1DEF1F-D7E7-0DDD-9084-7A9DD94D0B63}"/>
              </a:ext>
            </a:extLst>
          </p:cNvPr>
          <p:cNvSpPr txBox="1"/>
          <p:nvPr/>
        </p:nvSpPr>
        <p:spPr>
          <a:xfrm>
            <a:off x="623356" y="816667"/>
            <a:ext cx="13257236" cy="523220"/>
          </a:xfrm>
          <a:prstGeom prst="rect">
            <a:avLst/>
          </a:prstGeom>
          <a:noFill/>
        </p:spPr>
        <p:txBody>
          <a:bodyPr wrap="square">
            <a:spAutoFit/>
          </a:bodyPr>
          <a:lstStyle/>
          <a:p>
            <a:r>
              <a:rPr lang="en-US" altLang="zh-CN" sz="2800" dirty="0">
                <a:latin typeface="Times New Roman" panose="02020603050405020304" charset="0"/>
                <a:cs typeface="Times New Roman" panose="02020603050405020304" charset="0"/>
              </a:rPr>
              <a:t>We have summarized almost all the mistakes we have made during this project.</a:t>
            </a:r>
          </a:p>
        </p:txBody>
      </p:sp>
      <p:grpSp>
        <p:nvGrpSpPr>
          <p:cNvPr id="32" name="组合 31">
            <a:extLst>
              <a:ext uri="{FF2B5EF4-FFF2-40B4-BE49-F238E27FC236}">
                <a16:creationId xmlns:a16="http://schemas.microsoft.com/office/drawing/2014/main" id="{2BFAB16A-2F61-AB72-FE67-32BAA77E128B}"/>
              </a:ext>
            </a:extLst>
          </p:cNvPr>
          <p:cNvGrpSpPr/>
          <p:nvPr/>
        </p:nvGrpSpPr>
        <p:grpSpPr>
          <a:xfrm>
            <a:off x="631445" y="-21687055"/>
            <a:ext cx="7985759" cy="55456776"/>
            <a:chOff x="2280373" y="-6243227"/>
            <a:chExt cx="4871848" cy="33832350"/>
          </a:xfrm>
        </p:grpSpPr>
        <p:pic>
          <p:nvPicPr>
            <p:cNvPr id="19" name="图片 18">
              <a:extLst>
                <a:ext uri="{FF2B5EF4-FFF2-40B4-BE49-F238E27FC236}">
                  <a16:creationId xmlns:a16="http://schemas.microsoft.com/office/drawing/2014/main" id="{11F3AF61-4C9E-8EE3-CA43-7482E4C696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0373" y="-6243227"/>
              <a:ext cx="4857750" cy="6858000"/>
            </a:xfrm>
            <a:prstGeom prst="rect">
              <a:avLst/>
            </a:prstGeom>
          </p:spPr>
        </p:pic>
        <p:pic>
          <p:nvPicPr>
            <p:cNvPr id="21" name="图片 20">
              <a:extLst>
                <a:ext uri="{FF2B5EF4-FFF2-40B4-BE49-F238E27FC236}">
                  <a16:creationId xmlns:a16="http://schemas.microsoft.com/office/drawing/2014/main" id="{E6EF8B90-5264-0F37-A989-B80B5D02D3D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97278" y="-1012714"/>
              <a:ext cx="4846211" cy="6858000"/>
            </a:xfrm>
            <a:prstGeom prst="rect">
              <a:avLst/>
            </a:prstGeom>
          </p:spPr>
        </p:pic>
        <p:pic>
          <p:nvPicPr>
            <p:cNvPr id="23" name="图片 22">
              <a:extLst>
                <a:ext uri="{FF2B5EF4-FFF2-40B4-BE49-F238E27FC236}">
                  <a16:creationId xmlns:a16="http://schemas.microsoft.com/office/drawing/2014/main" id="{E980E979-C20D-23AF-DC77-04CB109A25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06010" y="4600920"/>
              <a:ext cx="4846211" cy="6858000"/>
            </a:xfrm>
            <a:prstGeom prst="rect">
              <a:avLst/>
            </a:prstGeom>
          </p:spPr>
        </p:pic>
        <p:pic>
          <p:nvPicPr>
            <p:cNvPr id="25" name="图片 24">
              <a:extLst>
                <a:ext uri="{FF2B5EF4-FFF2-40B4-BE49-F238E27FC236}">
                  <a16:creationId xmlns:a16="http://schemas.microsoft.com/office/drawing/2014/main" id="{6F4FF64A-9CB3-0100-75DB-E6C2C9B9FF0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00151" y="9106319"/>
              <a:ext cx="4840463" cy="6858000"/>
            </a:xfrm>
            <a:prstGeom prst="rect">
              <a:avLst/>
            </a:prstGeom>
          </p:spPr>
        </p:pic>
        <p:pic>
          <p:nvPicPr>
            <p:cNvPr id="27" name="图片 26">
              <a:extLst>
                <a:ext uri="{FF2B5EF4-FFF2-40B4-BE49-F238E27FC236}">
                  <a16:creationId xmlns:a16="http://schemas.microsoft.com/office/drawing/2014/main" id="{9553EB7F-4A6C-61E6-A981-F7BCB410844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88544" y="15350305"/>
              <a:ext cx="4846211" cy="6858000"/>
            </a:xfrm>
            <a:prstGeom prst="rect">
              <a:avLst/>
            </a:prstGeom>
          </p:spPr>
        </p:pic>
        <p:pic>
          <p:nvPicPr>
            <p:cNvPr id="29" name="图片 28">
              <a:extLst>
                <a:ext uri="{FF2B5EF4-FFF2-40B4-BE49-F238E27FC236}">
                  <a16:creationId xmlns:a16="http://schemas.microsoft.com/office/drawing/2014/main" id="{7967BFA0-AD60-B2E2-FE94-E90486A5D1F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282685" y="20731123"/>
              <a:ext cx="4846211" cy="6858000"/>
            </a:xfrm>
            <a:prstGeom prst="rect">
              <a:avLst/>
            </a:prstGeom>
          </p:spPr>
        </p:pic>
      </p:grpSp>
      <p:pic>
        <p:nvPicPr>
          <p:cNvPr id="9" name="图片 8">
            <a:extLst>
              <a:ext uri="{FF2B5EF4-FFF2-40B4-BE49-F238E27FC236}">
                <a16:creationId xmlns:a16="http://schemas.microsoft.com/office/drawing/2014/main" id="{BEF334C6-2C6C-BA84-8AC7-F8626590D5F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297" y="5663696"/>
            <a:ext cx="12324208" cy="1194304"/>
          </a:xfrm>
          <a:prstGeom prst="rect">
            <a:avLst/>
          </a:prstGeom>
        </p:spPr>
      </p:pic>
      <p:sp>
        <p:nvSpPr>
          <p:cNvPr id="10" name="矩形 9">
            <a:extLst>
              <a:ext uri="{FF2B5EF4-FFF2-40B4-BE49-F238E27FC236}">
                <a16:creationId xmlns:a16="http://schemas.microsoft.com/office/drawing/2014/main" id="{87EAC364-170A-00EF-97FD-FDF4AEA3F788}"/>
              </a:ext>
            </a:extLst>
          </p:cNvPr>
          <p:cNvSpPr/>
          <p:nvPr/>
        </p:nvSpPr>
        <p:spPr>
          <a:xfrm>
            <a:off x="611163" y="1751513"/>
            <a:ext cx="7986571" cy="3914501"/>
          </a:xfrm>
          <a:prstGeom prst="rect">
            <a:avLst/>
          </a:prstGeom>
          <a:noFill/>
          <a:ln w="31750">
            <a:solidFill>
              <a:srgbClr val="5F9D31"/>
            </a:solidFill>
          </a:ln>
          <a:effectLst>
            <a:glow rad="254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2" name="图片 11">
            <a:extLst>
              <a:ext uri="{FF2B5EF4-FFF2-40B4-BE49-F238E27FC236}">
                <a16:creationId xmlns:a16="http://schemas.microsoft.com/office/drawing/2014/main" id="{C99DB26C-62DD-5143-0409-8D98D6157D00}"/>
              </a:ext>
            </a:extLst>
          </p:cNvPr>
          <p:cNvPicPr>
            <a:picLocks noChangeAspect="1"/>
          </p:cNvPicPr>
          <p:nvPr/>
        </p:nvPicPr>
        <p:blipFill rotWithShape="1">
          <a:blip r:embed="rId13">
            <a:extLst>
              <a:ext uri="{28A0092B-C50C-407E-A947-70E740481C1C}">
                <a14:useLocalDpi xmlns:a14="http://schemas.microsoft.com/office/drawing/2010/main" val="0"/>
              </a:ext>
            </a:extLst>
          </a:blip>
          <a:srcRect b="13471"/>
          <a:stretch/>
        </p:blipFill>
        <p:spPr>
          <a:xfrm>
            <a:off x="2032" y="1122"/>
            <a:ext cx="12324210" cy="1735022"/>
          </a:xfrm>
          <a:prstGeom prst="rect">
            <a:avLst/>
          </a:prstGeom>
        </p:spPr>
      </p:pic>
      <p:sp>
        <p:nvSpPr>
          <p:cNvPr id="15" name="文本框 14">
            <a:extLst>
              <a:ext uri="{FF2B5EF4-FFF2-40B4-BE49-F238E27FC236}">
                <a16:creationId xmlns:a16="http://schemas.microsoft.com/office/drawing/2014/main" id="{2D64B2F2-3197-F29D-E047-B7E9D2848295}"/>
              </a:ext>
            </a:extLst>
          </p:cNvPr>
          <p:cNvSpPr txBox="1"/>
          <p:nvPr/>
        </p:nvSpPr>
        <p:spPr>
          <a:xfrm>
            <a:off x="635235" y="1249091"/>
            <a:ext cx="3714478" cy="523220"/>
          </a:xfrm>
          <a:prstGeom prst="rect">
            <a:avLst/>
          </a:prstGeom>
          <a:noFill/>
        </p:spPr>
        <p:txBody>
          <a:bodyPr wrap="none" rtlCol="0">
            <a:spAutoFit/>
          </a:bodyPr>
          <a:lstStyle/>
          <a:p>
            <a:r>
              <a:rPr kumimoji="1" lang="en-US" altLang="zh-CN" sz="2800" dirty="0">
                <a:latin typeface="Times New Roman" panose="02020603050405020304" pitchFamily="18" charset="0"/>
                <a:cs typeface="Times New Roman" panose="02020603050405020304" pitchFamily="18" charset="0"/>
              </a:rPr>
              <a:t>Learn more on our wiki!</a:t>
            </a:r>
            <a:endParaRPr kumimoji="1" lang="zh-CN" altLang="en-US" sz="2800"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432713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微信图片_20240225090606">
            <a:extLst>
              <a:ext uri="{FF2B5EF4-FFF2-40B4-BE49-F238E27FC236}">
                <a16:creationId xmlns:a16="http://schemas.microsoft.com/office/drawing/2014/main" id="{76D3C218-3AB2-A09F-C423-1D9D5C51BCB8}"/>
              </a:ext>
            </a:extLst>
          </p:cNvPr>
          <p:cNvPicPr>
            <a:picLocks noChangeAspect="1"/>
          </p:cNvPicPr>
          <p:nvPr/>
        </p:nvPicPr>
        <p:blipFill rotWithShape="1">
          <a:blip r:embed="rId4">
            <a:alphaModFix/>
          </a:blip>
          <a:srcRect t="2415" r="9227" b="24893"/>
          <a:stretch/>
        </p:blipFill>
        <p:spPr>
          <a:xfrm>
            <a:off x="12192" y="0"/>
            <a:ext cx="12324209" cy="6859422"/>
          </a:xfrm>
          <a:prstGeom prst="rect">
            <a:avLst/>
          </a:prstGeom>
          <a:effectLst>
            <a:reflection endPos="0" dist="50800" dir="5400000" sy="-100000" algn="bl" rotWithShape="0"/>
          </a:effectLst>
        </p:spPr>
      </p:pic>
      <p:pic>
        <p:nvPicPr>
          <p:cNvPr id="3" name="图片 2">
            <a:extLst>
              <a:ext uri="{FF2B5EF4-FFF2-40B4-BE49-F238E27FC236}">
                <a16:creationId xmlns:a16="http://schemas.microsoft.com/office/drawing/2014/main" id="{CC02B919-5051-9558-F6DB-2FDBB25757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1033" y="-91842"/>
            <a:ext cx="18321807" cy="1048608"/>
          </a:xfrm>
          <a:prstGeom prst="rect">
            <a:avLst/>
          </a:prstGeom>
        </p:spPr>
      </p:pic>
      <p:sp>
        <p:nvSpPr>
          <p:cNvPr id="6" name="文本框 5">
            <a:extLst>
              <a:ext uri="{FF2B5EF4-FFF2-40B4-BE49-F238E27FC236}">
                <a16:creationId xmlns:a16="http://schemas.microsoft.com/office/drawing/2014/main" id="{1EF00ABC-262A-9B22-3B32-0B730ABAC682}"/>
              </a:ext>
            </a:extLst>
          </p:cNvPr>
          <p:cNvSpPr txBox="1"/>
          <p:nvPr/>
        </p:nvSpPr>
        <p:spPr>
          <a:xfrm>
            <a:off x="623356" y="-76401"/>
            <a:ext cx="3971665" cy="707886"/>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Trouble Shooting</a:t>
            </a:r>
            <a:endParaRPr kumimoji="1" lang="zh-CN" altLang="en-US" sz="4000" b="1"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FA1DEF1F-D7E7-0DDD-9084-7A9DD94D0B63}"/>
              </a:ext>
            </a:extLst>
          </p:cNvPr>
          <p:cNvSpPr txBox="1"/>
          <p:nvPr/>
        </p:nvSpPr>
        <p:spPr>
          <a:xfrm>
            <a:off x="623356" y="816667"/>
            <a:ext cx="13257236" cy="523220"/>
          </a:xfrm>
          <a:prstGeom prst="rect">
            <a:avLst/>
          </a:prstGeom>
          <a:noFill/>
        </p:spPr>
        <p:txBody>
          <a:bodyPr wrap="square">
            <a:spAutoFit/>
          </a:bodyPr>
          <a:lstStyle/>
          <a:p>
            <a:r>
              <a:rPr lang="en-US" altLang="zh-CN" sz="2800" dirty="0">
                <a:latin typeface="Times New Roman" panose="02020603050405020304" charset="0"/>
                <a:cs typeface="Times New Roman" panose="02020603050405020304" charset="0"/>
              </a:rPr>
              <a:t>We have summarized almost all the mistakes we have made during this project.</a:t>
            </a:r>
          </a:p>
        </p:txBody>
      </p:sp>
      <p:grpSp>
        <p:nvGrpSpPr>
          <p:cNvPr id="32" name="组合 31">
            <a:extLst>
              <a:ext uri="{FF2B5EF4-FFF2-40B4-BE49-F238E27FC236}">
                <a16:creationId xmlns:a16="http://schemas.microsoft.com/office/drawing/2014/main" id="{2BFAB16A-2F61-AB72-FE67-32BAA77E128B}"/>
              </a:ext>
            </a:extLst>
          </p:cNvPr>
          <p:cNvGrpSpPr/>
          <p:nvPr/>
        </p:nvGrpSpPr>
        <p:grpSpPr>
          <a:xfrm>
            <a:off x="631445" y="-28321318"/>
            <a:ext cx="7985759" cy="55456776"/>
            <a:chOff x="2280373" y="-6243227"/>
            <a:chExt cx="4871848" cy="33832350"/>
          </a:xfrm>
        </p:grpSpPr>
        <p:pic>
          <p:nvPicPr>
            <p:cNvPr id="19" name="图片 18">
              <a:extLst>
                <a:ext uri="{FF2B5EF4-FFF2-40B4-BE49-F238E27FC236}">
                  <a16:creationId xmlns:a16="http://schemas.microsoft.com/office/drawing/2014/main" id="{11F3AF61-4C9E-8EE3-CA43-7482E4C696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0373" y="-6243227"/>
              <a:ext cx="4857750" cy="6858000"/>
            </a:xfrm>
            <a:prstGeom prst="rect">
              <a:avLst/>
            </a:prstGeom>
          </p:spPr>
        </p:pic>
        <p:pic>
          <p:nvPicPr>
            <p:cNvPr id="21" name="图片 20">
              <a:extLst>
                <a:ext uri="{FF2B5EF4-FFF2-40B4-BE49-F238E27FC236}">
                  <a16:creationId xmlns:a16="http://schemas.microsoft.com/office/drawing/2014/main" id="{E6EF8B90-5264-0F37-A989-B80B5D02D3D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97278" y="-1012714"/>
              <a:ext cx="4846211" cy="6858000"/>
            </a:xfrm>
            <a:prstGeom prst="rect">
              <a:avLst/>
            </a:prstGeom>
          </p:spPr>
        </p:pic>
        <p:pic>
          <p:nvPicPr>
            <p:cNvPr id="23" name="图片 22">
              <a:extLst>
                <a:ext uri="{FF2B5EF4-FFF2-40B4-BE49-F238E27FC236}">
                  <a16:creationId xmlns:a16="http://schemas.microsoft.com/office/drawing/2014/main" id="{E980E979-C20D-23AF-DC77-04CB109A25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06010" y="4600920"/>
              <a:ext cx="4846211" cy="6858000"/>
            </a:xfrm>
            <a:prstGeom prst="rect">
              <a:avLst/>
            </a:prstGeom>
          </p:spPr>
        </p:pic>
        <p:pic>
          <p:nvPicPr>
            <p:cNvPr id="25" name="图片 24">
              <a:extLst>
                <a:ext uri="{FF2B5EF4-FFF2-40B4-BE49-F238E27FC236}">
                  <a16:creationId xmlns:a16="http://schemas.microsoft.com/office/drawing/2014/main" id="{6F4FF64A-9CB3-0100-75DB-E6C2C9B9FF0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00151" y="9106319"/>
              <a:ext cx="4840463" cy="6858000"/>
            </a:xfrm>
            <a:prstGeom prst="rect">
              <a:avLst/>
            </a:prstGeom>
          </p:spPr>
        </p:pic>
        <p:pic>
          <p:nvPicPr>
            <p:cNvPr id="27" name="图片 26">
              <a:extLst>
                <a:ext uri="{FF2B5EF4-FFF2-40B4-BE49-F238E27FC236}">
                  <a16:creationId xmlns:a16="http://schemas.microsoft.com/office/drawing/2014/main" id="{9553EB7F-4A6C-61E6-A981-F7BCB410844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88544" y="15350305"/>
              <a:ext cx="4846211" cy="6858000"/>
            </a:xfrm>
            <a:prstGeom prst="rect">
              <a:avLst/>
            </a:prstGeom>
          </p:spPr>
        </p:pic>
        <p:pic>
          <p:nvPicPr>
            <p:cNvPr id="29" name="图片 28">
              <a:extLst>
                <a:ext uri="{FF2B5EF4-FFF2-40B4-BE49-F238E27FC236}">
                  <a16:creationId xmlns:a16="http://schemas.microsoft.com/office/drawing/2014/main" id="{7967BFA0-AD60-B2E2-FE94-E90486A5D1F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282685" y="20731123"/>
              <a:ext cx="4846211" cy="6858000"/>
            </a:xfrm>
            <a:prstGeom prst="rect">
              <a:avLst/>
            </a:prstGeom>
          </p:spPr>
        </p:pic>
      </p:grpSp>
      <p:pic>
        <p:nvPicPr>
          <p:cNvPr id="9" name="图片 8">
            <a:extLst>
              <a:ext uri="{FF2B5EF4-FFF2-40B4-BE49-F238E27FC236}">
                <a16:creationId xmlns:a16="http://schemas.microsoft.com/office/drawing/2014/main" id="{BEF334C6-2C6C-BA84-8AC7-F8626590D5F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297" y="5663696"/>
            <a:ext cx="12324208" cy="1194304"/>
          </a:xfrm>
          <a:prstGeom prst="rect">
            <a:avLst/>
          </a:prstGeom>
        </p:spPr>
      </p:pic>
      <p:sp>
        <p:nvSpPr>
          <p:cNvPr id="10" name="矩形 9">
            <a:extLst>
              <a:ext uri="{FF2B5EF4-FFF2-40B4-BE49-F238E27FC236}">
                <a16:creationId xmlns:a16="http://schemas.microsoft.com/office/drawing/2014/main" id="{87EAC364-170A-00EF-97FD-FDF4AEA3F788}"/>
              </a:ext>
            </a:extLst>
          </p:cNvPr>
          <p:cNvSpPr/>
          <p:nvPr/>
        </p:nvSpPr>
        <p:spPr>
          <a:xfrm>
            <a:off x="611163" y="1751513"/>
            <a:ext cx="7986571" cy="3914501"/>
          </a:xfrm>
          <a:prstGeom prst="rect">
            <a:avLst/>
          </a:prstGeom>
          <a:noFill/>
          <a:ln w="31750">
            <a:solidFill>
              <a:srgbClr val="5F9D31"/>
            </a:solidFill>
          </a:ln>
          <a:effectLst>
            <a:glow rad="254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2" name="图片 11">
            <a:extLst>
              <a:ext uri="{FF2B5EF4-FFF2-40B4-BE49-F238E27FC236}">
                <a16:creationId xmlns:a16="http://schemas.microsoft.com/office/drawing/2014/main" id="{C99DB26C-62DD-5143-0409-8D98D6157D00}"/>
              </a:ext>
            </a:extLst>
          </p:cNvPr>
          <p:cNvPicPr>
            <a:picLocks noChangeAspect="1"/>
          </p:cNvPicPr>
          <p:nvPr/>
        </p:nvPicPr>
        <p:blipFill rotWithShape="1">
          <a:blip r:embed="rId13">
            <a:extLst>
              <a:ext uri="{28A0092B-C50C-407E-A947-70E740481C1C}">
                <a14:useLocalDpi xmlns:a14="http://schemas.microsoft.com/office/drawing/2010/main" val="0"/>
              </a:ext>
            </a:extLst>
          </a:blip>
          <a:srcRect b="13471"/>
          <a:stretch/>
        </p:blipFill>
        <p:spPr>
          <a:xfrm>
            <a:off x="2032" y="1122"/>
            <a:ext cx="12324210" cy="1735022"/>
          </a:xfrm>
          <a:prstGeom prst="rect">
            <a:avLst/>
          </a:prstGeom>
        </p:spPr>
      </p:pic>
      <p:sp>
        <p:nvSpPr>
          <p:cNvPr id="15" name="文本框 14">
            <a:extLst>
              <a:ext uri="{FF2B5EF4-FFF2-40B4-BE49-F238E27FC236}">
                <a16:creationId xmlns:a16="http://schemas.microsoft.com/office/drawing/2014/main" id="{2D64B2F2-3197-F29D-E047-B7E9D2848295}"/>
              </a:ext>
            </a:extLst>
          </p:cNvPr>
          <p:cNvSpPr txBox="1"/>
          <p:nvPr/>
        </p:nvSpPr>
        <p:spPr>
          <a:xfrm>
            <a:off x="635235" y="1249091"/>
            <a:ext cx="3714478" cy="523220"/>
          </a:xfrm>
          <a:prstGeom prst="rect">
            <a:avLst/>
          </a:prstGeom>
          <a:noFill/>
        </p:spPr>
        <p:txBody>
          <a:bodyPr wrap="none" rtlCol="0">
            <a:spAutoFit/>
          </a:bodyPr>
          <a:lstStyle/>
          <a:p>
            <a:r>
              <a:rPr kumimoji="1" lang="en-US" altLang="zh-CN" sz="2800" dirty="0">
                <a:latin typeface="Times New Roman" panose="02020603050405020304" pitchFamily="18" charset="0"/>
                <a:cs typeface="Times New Roman" panose="02020603050405020304" pitchFamily="18" charset="0"/>
              </a:rPr>
              <a:t>Learn more on our wiki!</a:t>
            </a:r>
            <a:endParaRPr kumimoji="1" lang="zh-CN" altLang="en-US" sz="2800"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20211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微信图片_20240225090606">
            <a:extLst>
              <a:ext uri="{FF2B5EF4-FFF2-40B4-BE49-F238E27FC236}">
                <a16:creationId xmlns:a16="http://schemas.microsoft.com/office/drawing/2014/main" id="{76D3C218-3AB2-A09F-C423-1D9D5C51BCB8}"/>
              </a:ext>
            </a:extLst>
          </p:cNvPr>
          <p:cNvPicPr>
            <a:picLocks noChangeAspect="1"/>
          </p:cNvPicPr>
          <p:nvPr/>
        </p:nvPicPr>
        <p:blipFill rotWithShape="1">
          <a:blip r:embed="rId4">
            <a:alphaModFix/>
          </a:blip>
          <a:srcRect t="2415" r="9227" b="24893"/>
          <a:stretch/>
        </p:blipFill>
        <p:spPr>
          <a:xfrm>
            <a:off x="12192" y="0"/>
            <a:ext cx="12324209" cy="6859422"/>
          </a:xfrm>
          <a:prstGeom prst="rect">
            <a:avLst/>
          </a:prstGeom>
          <a:effectLst>
            <a:reflection endPos="0" dist="50800" dir="5400000" sy="-100000" algn="bl" rotWithShape="0"/>
          </a:effectLst>
        </p:spPr>
      </p:pic>
      <p:pic>
        <p:nvPicPr>
          <p:cNvPr id="3" name="图片 2">
            <a:extLst>
              <a:ext uri="{FF2B5EF4-FFF2-40B4-BE49-F238E27FC236}">
                <a16:creationId xmlns:a16="http://schemas.microsoft.com/office/drawing/2014/main" id="{CC02B919-5051-9558-F6DB-2FDBB25757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1033" y="-91842"/>
            <a:ext cx="18321807" cy="1048608"/>
          </a:xfrm>
          <a:prstGeom prst="rect">
            <a:avLst/>
          </a:prstGeom>
        </p:spPr>
      </p:pic>
      <p:sp>
        <p:nvSpPr>
          <p:cNvPr id="6" name="文本框 5">
            <a:extLst>
              <a:ext uri="{FF2B5EF4-FFF2-40B4-BE49-F238E27FC236}">
                <a16:creationId xmlns:a16="http://schemas.microsoft.com/office/drawing/2014/main" id="{1EF00ABC-262A-9B22-3B32-0B730ABAC682}"/>
              </a:ext>
            </a:extLst>
          </p:cNvPr>
          <p:cNvSpPr txBox="1"/>
          <p:nvPr/>
        </p:nvSpPr>
        <p:spPr>
          <a:xfrm>
            <a:off x="623356" y="-76401"/>
            <a:ext cx="3971665" cy="707886"/>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Trouble Shooting</a:t>
            </a:r>
            <a:endParaRPr kumimoji="1" lang="zh-CN" altLang="en-US" sz="4000" b="1"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FA1DEF1F-D7E7-0DDD-9084-7A9DD94D0B63}"/>
              </a:ext>
            </a:extLst>
          </p:cNvPr>
          <p:cNvSpPr txBox="1"/>
          <p:nvPr/>
        </p:nvSpPr>
        <p:spPr>
          <a:xfrm>
            <a:off x="623356" y="816667"/>
            <a:ext cx="13257236" cy="523220"/>
          </a:xfrm>
          <a:prstGeom prst="rect">
            <a:avLst/>
          </a:prstGeom>
          <a:noFill/>
        </p:spPr>
        <p:txBody>
          <a:bodyPr wrap="square">
            <a:spAutoFit/>
          </a:bodyPr>
          <a:lstStyle/>
          <a:p>
            <a:r>
              <a:rPr lang="en-US" altLang="zh-CN" sz="2800" dirty="0">
                <a:latin typeface="Times New Roman" panose="02020603050405020304" charset="0"/>
                <a:cs typeface="Times New Roman" panose="02020603050405020304" charset="0"/>
              </a:rPr>
              <a:t>We have summarized almost all the mistakes we have made during this project.</a:t>
            </a:r>
          </a:p>
        </p:txBody>
      </p:sp>
      <p:grpSp>
        <p:nvGrpSpPr>
          <p:cNvPr id="32" name="组合 31">
            <a:extLst>
              <a:ext uri="{FF2B5EF4-FFF2-40B4-BE49-F238E27FC236}">
                <a16:creationId xmlns:a16="http://schemas.microsoft.com/office/drawing/2014/main" id="{2BFAB16A-2F61-AB72-FE67-32BAA77E128B}"/>
              </a:ext>
            </a:extLst>
          </p:cNvPr>
          <p:cNvGrpSpPr/>
          <p:nvPr/>
        </p:nvGrpSpPr>
        <p:grpSpPr>
          <a:xfrm>
            <a:off x="635235" y="-34692850"/>
            <a:ext cx="7985759" cy="55456776"/>
            <a:chOff x="2280373" y="-6243227"/>
            <a:chExt cx="4871848" cy="33832350"/>
          </a:xfrm>
        </p:grpSpPr>
        <p:pic>
          <p:nvPicPr>
            <p:cNvPr id="19" name="图片 18">
              <a:extLst>
                <a:ext uri="{FF2B5EF4-FFF2-40B4-BE49-F238E27FC236}">
                  <a16:creationId xmlns:a16="http://schemas.microsoft.com/office/drawing/2014/main" id="{11F3AF61-4C9E-8EE3-CA43-7482E4C696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0373" y="-6243227"/>
              <a:ext cx="4857750" cy="6858000"/>
            </a:xfrm>
            <a:prstGeom prst="rect">
              <a:avLst/>
            </a:prstGeom>
          </p:spPr>
        </p:pic>
        <p:pic>
          <p:nvPicPr>
            <p:cNvPr id="21" name="图片 20">
              <a:extLst>
                <a:ext uri="{FF2B5EF4-FFF2-40B4-BE49-F238E27FC236}">
                  <a16:creationId xmlns:a16="http://schemas.microsoft.com/office/drawing/2014/main" id="{E6EF8B90-5264-0F37-A989-B80B5D02D3D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97278" y="-1012714"/>
              <a:ext cx="4846211" cy="6858000"/>
            </a:xfrm>
            <a:prstGeom prst="rect">
              <a:avLst/>
            </a:prstGeom>
          </p:spPr>
        </p:pic>
        <p:pic>
          <p:nvPicPr>
            <p:cNvPr id="23" name="图片 22">
              <a:extLst>
                <a:ext uri="{FF2B5EF4-FFF2-40B4-BE49-F238E27FC236}">
                  <a16:creationId xmlns:a16="http://schemas.microsoft.com/office/drawing/2014/main" id="{E980E979-C20D-23AF-DC77-04CB109A25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06010" y="4600920"/>
              <a:ext cx="4846211" cy="6858000"/>
            </a:xfrm>
            <a:prstGeom prst="rect">
              <a:avLst/>
            </a:prstGeom>
          </p:spPr>
        </p:pic>
        <p:pic>
          <p:nvPicPr>
            <p:cNvPr id="25" name="图片 24">
              <a:extLst>
                <a:ext uri="{FF2B5EF4-FFF2-40B4-BE49-F238E27FC236}">
                  <a16:creationId xmlns:a16="http://schemas.microsoft.com/office/drawing/2014/main" id="{6F4FF64A-9CB3-0100-75DB-E6C2C9B9FF0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00151" y="9106319"/>
              <a:ext cx="4840463" cy="6858000"/>
            </a:xfrm>
            <a:prstGeom prst="rect">
              <a:avLst/>
            </a:prstGeom>
          </p:spPr>
        </p:pic>
        <p:pic>
          <p:nvPicPr>
            <p:cNvPr id="27" name="图片 26">
              <a:extLst>
                <a:ext uri="{FF2B5EF4-FFF2-40B4-BE49-F238E27FC236}">
                  <a16:creationId xmlns:a16="http://schemas.microsoft.com/office/drawing/2014/main" id="{9553EB7F-4A6C-61E6-A981-F7BCB410844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88544" y="15350305"/>
              <a:ext cx="4846211" cy="6858000"/>
            </a:xfrm>
            <a:prstGeom prst="rect">
              <a:avLst/>
            </a:prstGeom>
          </p:spPr>
        </p:pic>
        <p:pic>
          <p:nvPicPr>
            <p:cNvPr id="29" name="图片 28">
              <a:extLst>
                <a:ext uri="{FF2B5EF4-FFF2-40B4-BE49-F238E27FC236}">
                  <a16:creationId xmlns:a16="http://schemas.microsoft.com/office/drawing/2014/main" id="{7967BFA0-AD60-B2E2-FE94-E90486A5D1F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282685" y="20731123"/>
              <a:ext cx="4846211" cy="6858000"/>
            </a:xfrm>
            <a:prstGeom prst="rect">
              <a:avLst/>
            </a:prstGeom>
          </p:spPr>
        </p:pic>
      </p:grpSp>
      <p:pic>
        <p:nvPicPr>
          <p:cNvPr id="9" name="图片 8">
            <a:extLst>
              <a:ext uri="{FF2B5EF4-FFF2-40B4-BE49-F238E27FC236}">
                <a16:creationId xmlns:a16="http://schemas.microsoft.com/office/drawing/2014/main" id="{BEF334C6-2C6C-BA84-8AC7-F8626590D5F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297" y="5663696"/>
            <a:ext cx="12324208" cy="1194304"/>
          </a:xfrm>
          <a:prstGeom prst="rect">
            <a:avLst/>
          </a:prstGeom>
        </p:spPr>
      </p:pic>
      <p:sp>
        <p:nvSpPr>
          <p:cNvPr id="10" name="矩形 9">
            <a:extLst>
              <a:ext uri="{FF2B5EF4-FFF2-40B4-BE49-F238E27FC236}">
                <a16:creationId xmlns:a16="http://schemas.microsoft.com/office/drawing/2014/main" id="{87EAC364-170A-00EF-97FD-FDF4AEA3F788}"/>
              </a:ext>
            </a:extLst>
          </p:cNvPr>
          <p:cNvSpPr/>
          <p:nvPr/>
        </p:nvSpPr>
        <p:spPr>
          <a:xfrm>
            <a:off x="611163" y="1751513"/>
            <a:ext cx="7986571" cy="3914501"/>
          </a:xfrm>
          <a:prstGeom prst="rect">
            <a:avLst/>
          </a:prstGeom>
          <a:noFill/>
          <a:ln w="31750">
            <a:solidFill>
              <a:srgbClr val="5F9D31"/>
            </a:solidFill>
          </a:ln>
          <a:effectLst>
            <a:glow rad="254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2" name="图片 11">
            <a:extLst>
              <a:ext uri="{FF2B5EF4-FFF2-40B4-BE49-F238E27FC236}">
                <a16:creationId xmlns:a16="http://schemas.microsoft.com/office/drawing/2014/main" id="{C99DB26C-62DD-5143-0409-8D98D6157D00}"/>
              </a:ext>
            </a:extLst>
          </p:cNvPr>
          <p:cNvPicPr>
            <a:picLocks noChangeAspect="1"/>
          </p:cNvPicPr>
          <p:nvPr/>
        </p:nvPicPr>
        <p:blipFill rotWithShape="1">
          <a:blip r:embed="rId13">
            <a:extLst>
              <a:ext uri="{28A0092B-C50C-407E-A947-70E740481C1C}">
                <a14:useLocalDpi xmlns:a14="http://schemas.microsoft.com/office/drawing/2010/main" val="0"/>
              </a:ext>
            </a:extLst>
          </a:blip>
          <a:srcRect b="13471"/>
          <a:stretch/>
        </p:blipFill>
        <p:spPr>
          <a:xfrm>
            <a:off x="2032" y="1122"/>
            <a:ext cx="12324210" cy="1735022"/>
          </a:xfrm>
          <a:prstGeom prst="rect">
            <a:avLst/>
          </a:prstGeom>
        </p:spPr>
      </p:pic>
      <p:sp>
        <p:nvSpPr>
          <p:cNvPr id="15" name="文本框 14">
            <a:extLst>
              <a:ext uri="{FF2B5EF4-FFF2-40B4-BE49-F238E27FC236}">
                <a16:creationId xmlns:a16="http://schemas.microsoft.com/office/drawing/2014/main" id="{2D64B2F2-3197-F29D-E047-B7E9D2848295}"/>
              </a:ext>
            </a:extLst>
          </p:cNvPr>
          <p:cNvSpPr txBox="1"/>
          <p:nvPr/>
        </p:nvSpPr>
        <p:spPr>
          <a:xfrm>
            <a:off x="635235" y="1249091"/>
            <a:ext cx="3714478" cy="523220"/>
          </a:xfrm>
          <a:prstGeom prst="rect">
            <a:avLst/>
          </a:prstGeom>
          <a:noFill/>
        </p:spPr>
        <p:txBody>
          <a:bodyPr wrap="none" rtlCol="0">
            <a:spAutoFit/>
          </a:bodyPr>
          <a:lstStyle/>
          <a:p>
            <a:r>
              <a:rPr kumimoji="1" lang="en-US" altLang="zh-CN" sz="2800" dirty="0">
                <a:latin typeface="Times New Roman" panose="02020603050405020304" pitchFamily="18" charset="0"/>
                <a:cs typeface="Times New Roman" panose="02020603050405020304" pitchFamily="18" charset="0"/>
              </a:rPr>
              <a:t>Learn more on our wiki!</a:t>
            </a:r>
            <a:endParaRPr kumimoji="1" lang="zh-CN" altLang="en-US" sz="2800"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686108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微信图片_20240225090606">
            <a:extLst>
              <a:ext uri="{FF2B5EF4-FFF2-40B4-BE49-F238E27FC236}">
                <a16:creationId xmlns:a16="http://schemas.microsoft.com/office/drawing/2014/main" id="{76D3C218-3AB2-A09F-C423-1D9D5C51BCB8}"/>
              </a:ext>
            </a:extLst>
          </p:cNvPr>
          <p:cNvPicPr>
            <a:picLocks noChangeAspect="1"/>
          </p:cNvPicPr>
          <p:nvPr/>
        </p:nvPicPr>
        <p:blipFill rotWithShape="1">
          <a:blip r:embed="rId4">
            <a:alphaModFix/>
          </a:blip>
          <a:srcRect t="2415" r="9227" b="24893"/>
          <a:stretch/>
        </p:blipFill>
        <p:spPr>
          <a:xfrm>
            <a:off x="12192" y="0"/>
            <a:ext cx="12324209" cy="6859422"/>
          </a:xfrm>
          <a:prstGeom prst="rect">
            <a:avLst/>
          </a:prstGeom>
          <a:effectLst>
            <a:reflection endPos="0" dist="50800" dir="5400000" sy="-100000" algn="bl" rotWithShape="0"/>
          </a:effectLst>
        </p:spPr>
      </p:pic>
      <p:pic>
        <p:nvPicPr>
          <p:cNvPr id="3" name="图片 2">
            <a:extLst>
              <a:ext uri="{FF2B5EF4-FFF2-40B4-BE49-F238E27FC236}">
                <a16:creationId xmlns:a16="http://schemas.microsoft.com/office/drawing/2014/main" id="{CC02B919-5051-9558-F6DB-2FDBB25757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1033" y="-91842"/>
            <a:ext cx="18321807" cy="1048608"/>
          </a:xfrm>
          <a:prstGeom prst="rect">
            <a:avLst/>
          </a:prstGeom>
        </p:spPr>
      </p:pic>
      <p:sp>
        <p:nvSpPr>
          <p:cNvPr id="6" name="文本框 5">
            <a:extLst>
              <a:ext uri="{FF2B5EF4-FFF2-40B4-BE49-F238E27FC236}">
                <a16:creationId xmlns:a16="http://schemas.microsoft.com/office/drawing/2014/main" id="{1EF00ABC-262A-9B22-3B32-0B730ABAC682}"/>
              </a:ext>
            </a:extLst>
          </p:cNvPr>
          <p:cNvSpPr txBox="1"/>
          <p:nvPr/>
        </p:nvSpPr>
        <p:spPr>
          <a:xfrm>
            <a:off x="623356" y="-76401"/>
            <a:ext cx="3971665" cy="707886"/>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Trouble Shooting</a:t>
            </a:r>
            <a:endParaRPr kumimoji="1" lang="zh-CN" altLang="en-US" sz="4000" b="1"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FA1DEF1F-D7E7-0DDD-9084-7A9DD94D0B63}"/>
              </a:ext>
            </a:extLst>
          </p:cNvPr>
          <p:cNvSpPr txBox="1"/>
          <p:nvPr/>
        </p:nvSpPr>
        <p:spPr>
          <a:xfrm>
            <a:off x="623356" y="816667"/>
            <a:ext cx="13257236" cy="523220"/>
          </a:xfrm>
          <a:prstGeom prst="rect">
            <a:avLst/>
          </a:prstGeom>
          <a:noFill/>
        </p:spPr>
        <p:txBody>
          <a:bodyPr wrap="square">
            <a:spAutoFit/>
          </a:bodyPr>
          <a:lstStyle/>
          <a:p>
            <a:r>
              <a:rPr lang="en-US" altLang="zh-CN" sz="2800" dirty="0">
                <a:latin typeface="Times New Roman" panose="02020603050405020304" charset="0"/>
                <a:cs typeface="Times New Roman" panose="02020603050405020304" charset="0"/>
              </a:rPr>
              <a:t>We have summarized almost all the mistakes we have made during this project.</a:t>
            </a:r>
          </a:p>
        </p:txBody>
      </p:sp>
      <p:grpSp>
        <p:nvGrpSpPr>
          <p:cNvPr id="32" name="组合 31">
            <a:extLst>
              <a:ext uri="{FF2B5EF4-FFF2-40B4-BE49-F238E27FC236}">
                <a16:creationId xmlns:a16="http://schemas.microsoft.com/office/drawing/2014/main" id="{2BFAB16A-2F61-AB72-FE67-32BAA77E128B}"/>
              </a:ext>
            </a:extLst>
          </p:cNvPr>
          <p:cNvGrpSpPr/>
          <p:nvPr/>
        </p:nvGrpSpPr>
        <p:grpSpPr>
          <a:xfrm>
            <a:off x="631445" y="-44850054"/>
            <a:ext cx="7985759" cy="55456776"/>
            <a:chOff x="2280373" y="-6243227"/>
            <a:chExt cx="4871848" cy="33832350"/>
          </a:xfrm>
        </p:grpSpPr>
        <p:pic>
          <p:nvPicPr>
            <p:cNvPr id="19" name="图片 18">
              <a:extLst>
                <a:ext uri="{FF2B5EF4-FFF2-40B4-BE49-F238E27FC236}">
                  <a16:creationId xmlns:a16="http://schemas.microsoft.com/office/drawing/2014/main" id="{11F3AF61-4C9E-8EE3-CA43-7482E4C696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0373" y="-6243227"/>
              <a:ext cx="4857750" cy="6858000"/>
            </a:xfrm>
            <a:prstGeom prst="rect">
              <a:avLst/>
            </a:prstGeom>
          </p:spPr>
        </p:pic>
        <p:pic>
          <p:nvPicPr>
            <p:cNvPr id="21" name="图片 20">
              <a:extLst>
                <a:ext uri="{FF2B5EF4-FFF2-40B4-BE49-F238E27FC236}">
                  <a16:creationId xmlns:a16="http://schemas.microsoft.com/office/drawing/2014/main" id="{E6EF8B90-5264-0F37-A989-B80B5D02D3D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97278" y="-1012714"/>
              <a:ext cx="4846211" cy="6858000"/>
            </a:xfrm>
            <a:prstGeom prst="rect">
              <a:avLst/>
            </a:prstGeom>
          </p:spPr>
        </p:pic>
        <p:pic>
          <p:nvPicPr>
            <p:cNvPr id="23" name="图片 22">
              <a:extLst>
                <a:ext uri="{FF2B5EF4-FFF2-40B4-BE49-F238E27FC236}">
                  <a16:creationId xmlns:a16="http://schemas.microsoft.com/office/drawing/2014/main" id="{E980E979-C20D-23AF-DC77-04CB109A25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06010" y="4600920"/>
              <a:ext cx="4846211" cy="6858000"/>
            </a:xfrm>
            <a:prstGeom prst="rect">
              <a:avLst/>
            </a:prstGeom>
          </p:spPr>
        </p:pic>
        <p:pic>
          <p:nvPicPr>
            <p:cNvPr id="25" name="图片 24">
              <a:extLst>
                <a:ext uri="{FF2B5EF4-FFF2-40B4-BE49-F238E27FC236}">
                  <a16:creationId xmlns:a16="http://schemas.microsoft.com/office/drawing/2014/main" id="{6F4FF64A-9CB3-0100-75DB-E6C2C9B9FF0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00151" y="9106319"/>
              <a:ext cx="4840463" cy="6858000"/>
            </a:xfrm>
            <a:prstGeom prst="rect">
              <a:avLst/>
            </a:prstGeom>
          </p:spPr>
        </p:pic>
        <p:pic>
          <p:nvPicPr>
            <p:cNvPr id="27" name="图片 26">
              <a:extLst>
                <a:ext uri="{FF2B5EF4-FFF2-40B4-BE49-F238E27FC236}">
                  <a16:creationId xmlns:a16="http://schemas.microsoft.com/office/drawing/2014/main" id="{9553EB7F-4A6C-61E6-A981-F7BCB410844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88544" y="15350305"/>
              <a:ext cx="4846211" cy="6858000"/>
            </a:xfrm>
            <a:prstGeom prst="rect">
              <a:avLst/>
            </a:prstGeom>
          </p:spPr>
        </p:pic>
        <p:pic>
          <p:nvPicPr>
            <p:cNvPr id="29" name="图片 28">
              <a:extLst>
                <a:ext uri="{FF2B5EF4-FFF2-40B4-BE49-F238E27FC236}">
                  <a16:creationId xmlns:a16="http://schemas.microsoft.com/office/drawing/2014/main" id="{7967BFA0-AD60-B2E2-FE94-E90486A5D1F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282685" y="20731123"/>
              <a:ext cx="4846211" cy="6858000"/>
            </a:xfrm>
            <a:prstGeom prst="rect">
              <a:avLst/>
            </a:prstGeom>
          </p:spPr>
        </p:pic>
      </p:grpSp>
      <p:pic>
        <p:nvPicPr>
          <p:cNvPr id="9" name="图片 8">
            <a:extLst>
              <a:ext uri="{FF2B5EF4-FFF2-40B4-BE49-F238E27FC236}">
                <a16:creationId xmlns:a16="http://schemas.microsoft.com/office/drawing/2014/main" id="{BEF334C6-2C6C-BA84-8AC7-F8626590D5F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297" y="5663696"/>
            <a:ext cx="12324208" cy="1194304"/>
          </a:xfrm>
          <a:prstGeom prst="rect">
            <a:avLst/>
          </a:prstGeom>
        </p:spPr>
      </p:pic>
      <p:sp>
        <p:nvSpPr>
          <p:cNvPr id="10" name="矩形 9">
            <a:extLst>
              <a:ext uri="{FF2B5EF4-FFF2-40B4-BE49-F238E27FC236}">
                <a16:creationId xmlns:a16="http://schemas.microsoft.com/office/drawing/2014/main" id="{87EAC364-170A-00EF-97FD-FDF4AEA3F788}"/>
              </a:ext>
            </a:extLst>
          </p:cNvPr>
          <p:cNvSpPr/>
          <p:nvPr/>
        </p:nvSpPr>
        <p:spPr>
          <a:xfrm>
            <a:off x="611163" y="1751513"/>
            <a:ext cx="7986571" cy="3914501"/>
          </a:xfrm>
          <a:prstGeom prst="rect">
            <a:avLst/>
          </a:prstGeom>
          <a:noFill/>
          <a:ln w="31750">
            <a:solidFill>
              <a:srgbClr val="5F9D31"/>
            </a:solidFill>
          </a:ln>
          <a:effectLst>
            <a:glow rad="254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2" name="图片 11">
            <a:extLst>
              <a:ext uri="{FF2B5EF4-FFF2-40B4-BE49-F238E27FC236}">
                <a16:creationId xmlns:a16="http://schemas.microsoft.com/office/drawing/2014/main" id="{C99DB26C-62DD-5143-0409-8D98D6157D00}"/>
              </a:ext>
            </a:extLst>
          </p:cNvPr>
          <p:cNvPicPr>
            <a:picLocks noChangeAspect="1"/>
          </p:cNvPicPr>
          <p:nvPr/>
        </p:nvPicPr>
        <p:blipFill rotWithShape="1">
          <a:blip r:embed="rId13">
            <a:extLst>
              <a:ext uri="{28A0092B-C50C-407E-A947-70E740481C1C}">
                <a14:useLocalDpi xmlns:a14="http://schemas.microsoft.com/office/drawing/2010/main" val="0"/>
              </a:ext>
            </a:extLst>
          </a:blip>
          <a:srcRect b="13471"/>
          <a:stretch/>
        </p:blipFill>
        <p:spPr>
          <a:xfrm>
            <a:off x="2032" y="1122"/>
            <a:ext cx="12324210" cy="1735022"/>
          </a:xfrm>
          <a:prstGeom prst="rect">
            <a:avLst/>
          </a:prstGeom>
        </p:spPr>
      </p:pic>
      <p:sp>
        <p:nvSpPr>
          <p:cNvPr id="15" name="文本框 14">
            <a:extLst>
              <a:ext uri="{FF2B5EF4-FFF2-40B4-BE49-F238E27FC236}">
                <a16:creationId xmlns:a16="http://schemas.microsoft.com/office/drawing/2014/main" id="{2D64B2F2-3197-F29D-E047-B7E9D2848295}"/>
              </a:ext>
            </a:extLst>
          </p:cNvPr>
          <p:cNvSpPr txBox="1"/>
          <p:nvPr/>
        </p:nvSpPr>
        <p:spPr>
          <a:xfrm>
            <a:off x="635235" y="1249091"/>
            <a:ext cx="3714478" cy="523220"/>
          </a:xfrm>
          <a:prstGeom prst="rect">
            <a:avLst/>
          </a:prstGeom>
          <a:noFill/>
        </p:spPr>
        <p:txBody>
          <a:bodyPr wrap="none" rtlCol="0">
            <a:spAutoFit/>
          </a:bodyPr>
          <a:lstStyle/>
          <a:p>
            <a:r>
              <a:rPr kumimoji="1" lang="en-US" altLang="zh-CN" sz="2800" dirty="0">
                <a:latin typeface="Times New Roman" panose="02020603050405020304" pitchFamily="18" charset="0"/>
                <a:cs typeface="Times New Roman" panose="02020603050405020304" pitchFamily="18" charset="0"/>
              </a:rPr>
              <a:t>Learn more on our wiki!</a:t>
            </a:r>
            <a:endParaRPr kumimoji="1" lang="zh-CN" altLang="en-US" sz="2800"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373556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微信图片_20240225090606">
            <a:extLst>
              <a:ext uri="{FF2B5EF4-FFF2-40B4-BE49-F238E27FC236}">
                <a16:creationId xmlns:a16="http://schemas.microsoft.com/office/drawing/2014/main" id="{76D3C218-3AB2-A09F-C423-1D9D5C51BCB8}"/>
              </a:ext>
            </a:extLst>
          </p:cNvPr>
          <p:cNvPicPr>
            <a:picLocks noChangeAspect="1"/>
          </p:cNvPicPr>
          <p:nvPr/>
        </p:nvPicPr>
        <p:blipFill rotWithShape="1">
          <a:blip r:embed="rId3">
            <a:alphaModFix/>
          </a:blip>
          <a:srcRect t="2415" r="9227" b="24893"/>
          <a:stretch/>
        </p:blipFill>
        <p:spPr>
          <a:xfrm>
            <a:off x="-132209" y="0"/>
            <a:ext cx="12324209" cy="6859422"/>
          </a:xfrm>
          <a:prstGeom prst="rect">
            <a:avLst/>
          </a:prstGeom>
          <a:effectLst>
            <a:reflection endPos="0" dist="50800" dir="5400000" sy="-100000" algn="bl" rotWithShape="0"/>
          </a:effectLst>
        </p:spPr>
      </p:pic>
      <p:pic>
        <p:nvPicPr>
          <p:cNvPr id="3" name="图片 2">
            <a:extLst>
              <a:ext uri="{FF2B5EF4-FFF2-40B4-BE49-F238E27FC236}">
                <a16:creationId xmlns:a16="http://schemas.microsoft.com/office/drawing/2014/main" id="{CC02B919-5051-9558-F6DB-2FDBB2575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0367" y="-76401"/>
            <a:ext cx="18321807" cy="1048608"/>
          </a:xfrm>
          <a:prstGeom prst="rect">
            <a:avLst/>
          </a:prstGeom>
        </p:spPr>
      </p:pic>
      <p:sp>
        <p:nvSpPr>
          <p:cNvPr id="6" name="文本框 5">
            <a:extLst>
              <a:ext uri="{FF2B5EF4-FFF2-40B4-BE49-F238E27FC236}">
                <a16:creationId xmlns:a16="http://schemas.microsoft.com/office/drawing/2014/main" id="{1EF00ABC-262A-9B22-3B32-0B730ABAC682}"/>
              </a:ext>
            </a:extLst>
          </p:cNvPr>
          <p:cNvSpPr txBox="1"/>
          <p:nvPr/>
        </p:nvSpPr>
        <p:spPr>
          <a:xfrm>
            <a:off x="611164" y="-76401"/>
            <a:ext cx="2882840" cy="707886"/>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Background</a:t>
            </a:r>
            <a:endParaRPr kumimoji="1" lang="zh-CN" altLang="en-US" sz="4000" b="1"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39C88F3E-C6E5-AF7D-1B1F-26AAD4BA7700}"/>
              </a:ext>
            </a:extLst>
          </p:cNvPr>
          <p:cNvSpPr txBox="1"/>
          <p:nvPr/>
        </p:nvSpPr>
        <p:spPr>
          <a:xfrm>
            <a:off x="6387418" y="1924494"/>
            <a:ext cx="5513164" cy="954107"/>
          </a:xfrm>
          <a:prstGeom prst="rect">
            <a:avLst/>
          </a:prstGeom>
          <a:noFill/>
        </p:spPr>
        <p:txBody>
          <a:bodyPr wrap="square">
            <a:spAutoFit/>
          </a:bodyPr>
          <a:lstStyle/>
          <a:p>
            <a:r>
              <a:rPr lang="en-US" altLang="zh-CN" sz="2800" i="0" u="none" strike="noStrike" dirty="0">
                <a:solidFill>
                  <a:srgbClr val="000000"/>
                </a:solidFill>
                <a:effectLst/>
                <a:latin typeface="Times New Roman" panose="02020603050405020304" pitchFamily="18" charset="0"/>
                <a:cs typeface="Times New Roman" panose="02020603050405020304" pitchFamily="18" charset="0"/>
              </a:rPr>
              <a:t>Light is never the prerogative of human</a:t>
            </a:r>
            <a:endParaRPr lang="zh-CN" altLang="en-US" sz="2800" dirty="0">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42E3A58D-7B22-0197-C7A5-6587E9824ECC}"/>
              </a:ext>
            </a:extLst>
          </p:cNvPr>
          <p:cNvSpPr txBox="1"/>
          <p:nvPr/>
        </p:nvSpPr>
        <p:spPr>
          <a:xfrm>
            <a:off x="6387418" y="3275469"/>
            <a:ext cx="5513164" cy="923330"/>
          </a:xfrm>
          <a:prstGeom prst="rect">
            <a:avLst/>
          </a:prstGeom>
          <a:noFill/>
        </p:spPr>
        <p:txBody>
          <a:bodyPr wrap="square">
            <a:spAutoFit/>
          </a:bodyPr>
          <a:lstStyle/>
          <a:p>
            <a:r>
              <a:rPr lang="en-US" altLang="zh-CN" b="0" i="1" u="none" strike="noStrike" dirty="0">
                <a:solidFill>
                  <a:srgbClr val="666666"/>
                </a:solidFill>
                <a:effectLst/>
                <a:latin typeface="Poppins" pitchFamily="2" charset="0"/>
              </a:rPr>
              <a:t>Many living creatures have been observed to own the ability to give out light like Fire fly, </a:t>
            </a:r>
            <a:r>
              <a:rPr lang="en-US" altLang="zh-CN" b="0" i="1" u="none" strike="noStrike" dirty="0" err="1">
                <a:solidFill>
                  <a:srgbClr val="666666"/>
                </a:solidFill>
                <a:effectLst/>
                <a:latin typeface="Poppins" pitchFamily="2" charset="0"/>
              </a:rPr>
              <a:t>Cypridina</a:t>
            </a:r>
            <a:r>
              <a:rPr lang="en-US" altLang="zh-CN" b="0" i="1" u="none" strike="noStrike" dirty="0">
                <a:solidFill>
                  <a:srgbClr val="666666"/>
                </a:solidFill>
                <a:effectLst/>
                <a:latin typeface="Poppins" pitchFamily="2" charset="0"/>
              </a:rPr>
              <a:t>, </a:t>
            </a:r>
            <a:r>
              <a:rPr lang="en-US" altLang="zh-CN" b="0" i="1" u="none" strike="noStrike" dirty="0" err="1">
                <a:solidFill>
                  <a:srgbClr val="666666"/>
                </a:solidFill>
                <a:effectLst/>
                <a:latin typeface="Poppins" pitchFamily="2" charset="0"/>
              </a:rPr>
              <a:t>Neonothopanus</a:t>
            </a:r>
            <a:r>
              <a:rPr lang="en-US" altLang="zh-CN" b="0" i="1" u="none" strike="noStrike" dirty="0">
                <a:solidFill>
                  <a:srgbClr val="666666"/>
                </a:solidFill>
                <a:effectLst/>
                <a:latin typeface="Poppins" pitchFamily="2" charset="0"/>
              </a:rPr>
              <a:t> </a:t>
            </a:r>
            <a:r>
              <a:rPr lang="en-US" altLang="zh-CN" b="0" i="1" u="none" strike="noStrike" dirty="0" err="1">
                <a:solidFill>
                  <a:srgbClr val="666666"/>
                </a:solidFill>
                <a:effectLst/>
                <a:latin typeface="Poppins" pitchFamily="2" charset="0"/>
              </a:rPr>
              <a:t>nambi</a:t>
            </a:r>
            <a:r>
              <a:rPr lang="en-US" altLang="zh-CN" b="0" i="1" u="none" strike="noStrike" dirty="0">
                <a:solidFill>
                  <a:srgbClr val="666666"/>
                </a:solidFill>
                <a:effectLst/>
                <a:latin typeface="Poppins" pitchFamily="2" charset="0"/>
              </a:rPr>
              <a:t> etc.</a:t>
            </a:r>
            <a:endParaRPr lang="zh-CN" altLang="en-US" dirty="0"/>
          </a:p>
        </p:txBody>
      </p:sp>
      <p:pic>
        <p:nvPicPr>
          <p:cNvPr id="7" name="图片 6">
            <a:extLst>
              <a:ext uri="{FF2B5EF4-FFF2-40B4-BE49-F238E27FC236}">
                <a16:creationId xmlns:a16="http://schemas.microsoft.com/office/drawing/2014/main" id="{579201ED-0AE9-B5D5-C1A9-9456C7CFA6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727" y="1286548"/>
            <a:ext cx="5381572" cy="3589466"/>
          </a:xfrm>
          <a:prstGeom prst="rect">
            <a:avLst/>
          </a:prstGeom>
          <a:effectLst>
            <a:softEdge rad="38100"/>
          </a:effectLst>
        </p:spPr>
      </p:pic>
      <p:sp>
        <p:nvSpPr>
          <p:cNvPr id="2" name="文本框 1">
            <a:extLst>
              <a:ext uri="{FF2B5EF4-FFF2-40B4-BE49-F238E27FC236}">
                <a16:creationId xmlns:a16="http://schemas.microsoft.com/office/drawing/2014/main" id="{8BCE8525-0E81-37C7-B7EA-988254EB3FBF}"/>
              </a:ext>
            </a:extLst>
          </p:cNvPr>
          <p:cNvSpPr txBox="1"/>
          <p:nvPr/>
        </p:nvSpPr>
        <p:spPr>
          <a:xfrm>
            <a:off x="1629438" y="4952415"/>
            <a:ext cx="3073277" cy="338554"/>
          </a:xfrm>
          <a:prstGeom prst="rect">
            <a:avLst/>
          </a:prstGeom>
          <a:noFill/>
        </p:spPr>
        <p:txBody>
          <a:bodyPr wrap="none" rtlCol="0">
            <a:spAutoFit/>
          </a:bodyPr>
          <a:lstStyle/>
          <a:p>
            <a:r>
              <a:rPr kumimoji="1" lang="en-US" altLang="zh-CN" sz="1600" i="1" dirty="0" err="1">
                <a:solidFill>
                  <a:schemeClr val="bg2">
                    <a:lumMod val="75000"/>
                  </a:schemeClr>
                </a:solidFill>
                <a:latin typeface="Times New Roman" panose="02020603050405020304" pitchFamily="18" charset="0"/>
                <a:cs typeface="Times New Roman" panose="02020603050405020304" pitchFamily="18" charset="0"/>
              </a:rPr>
              <a:t>Neonothopanus</a:t>
            </a:r>
            <a:r>
              <a:rPr kumimoji="1" lang="en-US" altLang="zh-CN" sz="1600" i="1" dirty="0">
                <a:solidFill>
                  <a:schemeClr val="bg2">
                    <a:lumMod val="75000"/>
                  </a:schemeClr>
                </a:solidFill>
                <a:latin typeface="Times New Roman" panose="02020603050405020304" pitchFamily="18" charset="0"/>
                <a:cs typeface="Times New Roman" panose="02020603050405020304" pitchFamily="18" charset="0"/>
              </a:rPr>
              <a:t> </a:t>
            </a:r>
            <a:r>
              <a:rPr kumimoji="1" lang="en-US" altLang="zh-CN" sz="1600" i="1" dirty="0" err="1">
                <a:solidFill>
                  <a:schemeClr val="bg2">
                    <a:lumMod val="75000"/>
                  </a:schemeClr>
                </a:solidFill>
                <a:latin typeface="Times New Roman" panose="02020603050405020304" pitchFamily="18" charset="0"/>
                <a:cs typeface="Times New Roman" panose="02020603050405020304" pitchFamily="18" charset="0"/>
              </a:rPr>
              <a:t>nambi</a:t>
            </a:r>
            <a:r>
              <a:rPr kumimoji="1" lang="en-US" altLang="zh-CN" sz="1600" i="1" dirty="0">
                <a:solidFill>
                  <a:schemeClr val="bg2">
                    <a:lumMod val="75000"/>
                  </a:schemeClr>
                </a:solidFill>
                <a:latin typeface="Times New Roman" panose="02020603050405020304" pitchFamily="18" charset="0"/>
                <a:cs typeface="Times New Roman" panose="02020603050405020304" pitchFamily="18" charset="0"/>
              </a:rPr>
              <a:t>. By </a:t>
            </a:r>
            <a:r>
              <a:rPr kumimoji="1" lang="en-US" altLang="zh-CN" sz="1600" i="1" dirty="0">
                <a:solidFill>
                  <a:schemeClr val="tx2">
                    <a:lumMod val="60000"/>
                    <a:lumOff val="40000"/>
                  </a:schemeClr>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VELAB</a:t>
            </a:r>
            <a:r>
              <a:rPr kumimoji="1" lang="en-US" altLang="zh-CN" sz="1600" i="1" dirty="0">
                <a:solidFill>
                  <a:schemeClr val="tx2">
                    <a:lumMod val="60000"/>
                    <a:lumOff val="40000"/>
                  </a:schemeClr>
                </a:solidFill>
                <a:latin typeface="Times New Roman" panose="02020603050405020304" pitchFamily="18" charset="0"/>
                <a:cs typeface="Times New Roman" panose="02020603050405020304" pitchFamily="18" charset="0"/>
              </a:rPr>
              <a:t>.</a:t>
            </a:r>
            <a:endParaRPr kumimoji="1" lang="zh-CN" altLang="en-US" sz="1600" i="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9947899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3" descr="微信图片_20240225090606">
            <a:extLst>
              <a:ext uri="{FF2B5EF4-FFF2-40B4-BE49-F238E27FC236}">
                <a16:creationId xmlns:a16="http://schemas.microsoft.com/office/drawing/2014/main" id="{0E03EBC6-3D55-9664-7F8E-297B08A10A08}"/>
              </a:ext>
            </a:extLst>
          </p:cNvPr>
          <p:cNvPicPr>
            <a:picLocks noChangeAspect="1"/>
          </p:cNvPicPr>
          <p:nvPr/>
        </p:nvPicPr>
        <p:blipFill rotWithShape="1">
          <a:blip r:embed="rId3">
            <a:alphaModFix/>
          </a:blip>
          <a:srcRect t="2415" r="9227" b="24893"/>
          <a:stretch/>
        </p:blipFill>
        <p:spPr>
          <a:xfrm>
            <a:off x="12192" y="0"/>
            <a:ext cx="12324209" cy="6859422"/>
          </a:xfrm>
          <a:prstGeom prst="rect">
            <a:avLst/>
          </a:prstGeom>
          <a:effectLst>
            <a:reflection endPos="0" dist="50800" dir="5400000" sy="-100000" algn="bl" rotWithShape="0"/>
          </a:effectLst>
        </p:spPr>
      </p:pic>
      <p:pic>
        <p:nvPicPr>
          <p:cNvPr id="39" name="图片 38">
            <a:extLst>
              <a:ext uri="{FF2B5EF4-FFF2-40B4-BE49-F238E27FC236}">
                <a16:creationId xmlns:a16="http://schemas.microsoft.com/office/drawing/2014/main" id="{E248CA28-24C6-9348-FD07-B97D0BD458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1390" y="-119262"/>
            <a:ext cx="18321807" cy="1048608"/>
          </a:xfrm>
          <a:prstGeom prst="rect">
            <a:avLst/>
          </a:prstGeom>
        </p:spPr>
      </p:pic>
      <p:sp>
        <p:nvSpPr>
          <p:cNvPr id="5" name="文本框 4">
            <a:extLst>
              <a:ext uri="{FF2B5EF4-FFF2-40B4-BE49-F238E27FC236}">
                <a16:creationId xmlns:a16="http://schemas.microsoft.com/office/drawing/2014/main" id="{134DC757-253D-49BC-FE35-D6A478828CAA}"/>
              </a:ext>
            </a:extLst>
          </p:cNvPr>
          <p:cNvSpPr txBox="1"/>
          <p:nvPr/>
        </p:nvSpPr>
        <p:spPr>
          <a:xfrm>
            <a:off x="611164" y="-62003"/>
            <a:ext cx="2496517" cy="707886"/>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Reference </a:t>
            </a:r>
            <a:endParaRPr kumimoji="1" lang="zh-CN" altLang="en-US" sz="4000" b="1"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AC6EDFD0-05C6-B716-4CF3-C132F4C68C9F}"/>
              </a:ext>
            </a:extLst>
          </p:cNvPr>
          <p:cNvSpPr txBox="1"/>
          <p:nvPr/>
        </p:nvSpPr>
        <p:spPr>
          <a:xfrm>
            <a:off x="611164" y="786288"/>
            <a:ext cx="10844236" cy="535531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 J. Yu, M. Liberton, P.F. Cliften, R.D. Head, J.M. Jacobs, R.D. Smith, D.W. Koppenaal, J.J. Brand, H.B. Pakrasi, Synechococcus elongatus UTEX 2973, a fast growing cyanobacterial chassis for biosynthesis using light and CO(2), Sci Rep, 5 (2015) 8132.</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 J. Ungerer, K.E. Wendt, J.I. Hendry, C.D. Maranas, H.B. Pakrasi, Comparative genomics reveals the molecular determinants of rapid growth of the cyanobacterium Synechococcus elongatus UTEX 2973, Proc Natl Acad Sci U S A, 115 (2018) E11761-E11770.</a:t>
            </a:r>
            <a:r>
              <a:rPr lang="en-US" altLang="zh-CN" dirty="0">
                <a:latin typeface="Times New Roman" panose="02020603050405020304" pitchFamily="18" charset="0"/>
                <a:cs typeface="Times New Roman" panose="02020603050405020304" pitchFamily="18" charset="0"/>
              </a:rPr>
              <a:t>\</a:t>
            </a:r>
          </a:p>
          <a:p>
            <a:r>
              <a:rPr lang="en-US" altLang="zh-CN" dirty="0">
                <a:latin typeface="Times New Roman" panose="02020603050405020304" pitchFamily="18" charset="0"/>
                <a:cs typeface="Times New Roman" panose="02020603050405020304" pitchFamily="18" charset="0"/>
              </a:rPr>
              <a:t>[3] </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S.G. Hays, L.L.W. Yan, P.A. Silver, D.C. Ducat, Synthetic photosynthetic consortia define interactions leading to robustness and photoproduction, J Biol </a:t>
            </a:r>
            <a:r>
              <a:rPr lang="en-US" altLang="zh-CN" b="0" i="0" u="none" strike="noStrike" dirty="0" err="1">
                <a:solidFill>
                  <a:srgbClr val="333333"/>
                </a:solidFill>
                <a:effectLst/>
                <a:latin typeface="Times New Roman" panose="02020603050405020304" pitchFamily="18" charset="0"/>
                <a:cs typeface="Times New Roman" panose="02020603050405020304" pitchFamily="18" charset="0"/>
              </a:rPr>
              <a:t>Eng</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 11 (2017) 4.</a:t>
            </a:r>
          </a:p>
          <a:p>
            <a:r>
              <a:rPr lang="en-US" altLang="zh-CN" dirty="0">
                <a:solidFill>
                  <a:srgbClr val="333333"/>
                </a:solidFill>
                <a:latin typeface="Times New Roman" panose="02020603050405020304" pitchFamily="18" charset="0"/>
                <a:cs typeface="Times New Roman" panose="02020603050405020304" pitchFamily="18" charset="0"/>
              </a:rPr>
              <a:t>[4] </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T. Li, C.T. Li, K. Butler, S.G. Hays, M.T. </a:t>
            </a:r>
            <a:r>
              <a:rPr lang="en-US" altLang="zh-CN" b="0" i="0" u="none" strike="noStrike" dirty="0" err="1">
                <a:solidFill>
                  <a:srgbClr val="333333"/>
                </a:solidFill>
                <a:effectLst/>
                <a:latin typeface="Times New Roman" panose="02020603050405020304" pitchFamily="18" charset="0"/>
                <a:cs typeface="Times New Roman" panose="02020603050405020304" pitchFamily="18" charset="0"/>
              </a:rPr>
              <a:t>Guarnieri</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 G.A. </a:t>
            </a:r>
            <a:r>
              <a:rPr lang="en-US" altLang="zh-CN" b="0" i="0" u="none" strike="noStrike" dirty="0" err="1">
                <a:solidFill>
                  <a:srgbClr val="333333"/>
                </a:solidFill>
                <a:effectLst/>
                <a:latin typeface="Times New Roman" panose="02020603050405020304" pitchFamily="18" charset="0"/>
                <a:cs typeface="Times New Roman" panose="02020603050405020304" pitchFamily="18" charset="0"/>
              </a:rPr>
              <a:t>Oyler</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 M.J. </a:t>
            </a:r>
            <a:r>
              <a:rPr lang="en-US" altLang="zh-CN" b="0" i="0" u="none" strike="noStrike" dirty="0" err="1">
                <a:solidFill>
                  <a:srgbClr val="333333"/>
                </a:solidFill>
                <a:effectLst/>
                <a:latin typeface="Times New Roman" panose="02020603050405020304" pitchFamily="18" charset="0"/>
                <a:cs typeface="Times New Roman" panose="02020603050405020304" pitchFamily="18" charset="0"/>
              </a:rPr>
              <a:t>Betenbaugh</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 Mimicking lichens: incorporation of yeast strains together with sucrose-secreting cyanobacteria improves survival, growth, ROS removal, and lipid production in a stable mutualistic co-culture production platform, </a:t>
            </a:r>
            <a:r>
              <a:rPr lang="en-US" altLang="zh-CN" b="0" i="0" u="none" strike="noStrike" dirty="0" err="1">
                <a:solidFill>
                  <a:srgbClr val="333333"/>
                </a:solidFill>
                <a:effectLst/>
                <a:latin typeface="Times New Roman" panose="02020603050405020304" pitchFamily="18" charset="0"/>
                <a:cs typeface="Times New Roman" panose="02020603050405020304" pitchFamily="18" charset="0"/>
              </a:rPr>
              <a:t>Biotechnol</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 Biofuels, 10 (2017) 55.</a:t>
            </a:r>
          </a:p>
          <a:p>
            <a:r>
              <a:rPr lang="en-US" altLang="zh-CN" dirty="0">
                <a:solidFill>
                  <a:srgbClr val="333333"/>
                </a:solidFill>
                <a:latin typeface="Times New Roman" panose="02020603050405020304" pitchFamily="18" charset="0"/>
                <a:cs typeface="Times New Roman" panose="02020603050405020304" pitchFamily="18" charset="0"/>
              </a:rPr>
              <a:t>[5] </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A.A. </a:t>
            </a:r>
            <a:r>
              <a:rPr lang="en-US" altLang="zh-CN" b="0" i="0" u="none" strike="noStrike" dirty="0" err="1">
                <a:solidFill>
                  <a:srgbClr val="333333"/>
                </a:solidFill>
                <a:effectLst/>
                <a:latin typeface="Times New Roman" panose="02020603050405020304" pitchFamily="18" charset="0"/>
                <a:cs typeface="Times New Roman" panose="02020603050405020304" pitchFamily="18" charset="0"/>
              </a:rPr>
              <a:t>Kotlobay</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 K.S. Sarkisyan, Y.A. </a:t>
            </a:r>
            <a:r>
              <a:rPr lang="en-US" altLang="zh-CN" b="0" i="0" u="none" strike="noStrike" dirty="0" err="1">
                <a:solidFill>
                  <a:srgbClr val="333333"/>
                </a:solidFill>
                <a:effectLst/>
                <a:latin typeface="Times New Roman" panose="02020603050405020304" pitchFamily="18" charset="0"/>
                <a:cs typeface="Times New Roman" panose="02020603050405020304" pitchFamily="18" charset="0"/>
              </a:rPr>
              <a:t>Mokrushina</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 M. </a:t>
            </a:r>
            <a:r>
              <a:rPr lang="en-US" altLang="zh-CN" b="0" i="0" u="none" strike="noStrike" dirty="0" err="1">
                <a:solidFill>
                  <a:srgbClr val="333333"/>
                </a:solidFill>
                <a:effectLst/>
                <a:latin typeface="Times New Roman" panose="02020603050405020304" pitchFamily="18" charset="0"/>
                <a:cs typeface="Times New Roman" panose="02020603050405020304" pitchFamily="18" charset="0"/>
              </a:rPr>
              <a:t>Marcet-Houben</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 E.O. </a:t>
            </a:r>
            <a:r>
              <a:rPr lang="en-US" altLang="zh-CN" b="0" i="0" u="none" strike="noStrike" dirty="0" err="1">
                <a:solidFill>
                  <a:srgbClr val="333333"/>
                </a:solidFill>
                <a:effectLst/>
                <a:latin typeface="Times New Roman" panose="02020603050405020304" pitchFamily="18" charset="0"/>
                <a:cs typeface="Times New Roman" panose="02020603050405020304" pitchFamily="18" charset="0"/>
              </a:rPr>
              <a:t>Serebrovskaya</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 N.M. </a:t>
            </a:r>
            <a:r>
              <a:rPr lang="en-US" altLang="zh-CN" b="0" i="0" u="none" strike="noStrike" dirty="0" err="1">
                <a:solidFill>
                  <a:srgbClr val="333333"/>
                </a:solidFill>
                <a:effectLst/>
                <a:latin typeface="Times New Roman" panose="02020603050405020304" pitchFamily="18" charset="0"/>
                <a:cs typeface="Times New Roman" panose="02020603050405020304" pitchFamily="18" charset="0"/>
              </a:rPr>
              <a:t>Markina</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 L. Gonzalez </a:t>
            </a:r>
            <a:r>
              <a:rPr lang="en-US" altLang="zh-CN" b="0" i="0" u="none" strike="noStrike" dirty="0" err="1">
                <a:solidFill>
                  <a:srgbClr val="333333"/>
                </a:solidFill>
                <a:effectLst/>
                <a:latin typeface="Times New Roman" panose="02020603050405020304" pitchFamily="18" charset="0"/>
                <a:cs typeface="Times New Roman" panose="02020603050405020304" pitchFamily="18" charset="0"/>
              </a:rPr>
              <a:t>Somermeyer</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 A.Y. </a:t>
            </a:r>
            <a:r>
              <a:rPr lang="en-US" altLang="zh-CN" b="0" i="0" u="none" strike="noStrike" dirty="0" err="1">
                <a:solidFill>
                  <a:srgbClr val="333333"/>
                </a:solidFill>
                <a:effectLst/>
                <a:latin typeface="Times New Roman" panose="02020603050405020304" pitchFamily="18" charset="0"/>
                <a:cs typeface="Times New Roman" panose="02020603050405020304" pitchFamily="18" charset="0"/>
              </a:rPr>
              <a:t>Gorokhovatsky</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 A. </a:t>
            </a:r>
            <a:r>
              <a:rPr lang="en-US" altLang="zh-CN" b="0" i="0" u="none" strike="noStrike" dirty="0" err="1">
                <a:solidFill>
                  <a:srgbClr val="333333"/>
                </a:solidFill>
                <a:effectLst/>
                <a:latin typeface="Times New Roman" panose="02020603050405020304" pitchFamily="18" charset="0"/>
                <a:cs typeface="Times New Roman" panose="02020603050405020304" pitchFamily="18" charset="0"/>
              </a:rPr>
              <a:t>Vvedensky</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 K.V. </a:t>
            </a:r>
            <a:r>
              <a:rPr lang="en-US" altLang="zh-CN" b="0" i="0" u="none" strike="noStrike" dirty="0" err="1">
                <a:solidFill>
                  <a:srgbClr val="333333"/>
                </a:solidFill>
                <a:effectLst/>
                <a:latin typeface="Times New Roman" panose="02020603050405020304" pitchFamily="18" charset="0"/>
                <a:cs typeface="Times New Roman" panose="02020603050405020304" pitchFamily="18" charset="0"/>
              </a:rPr>
              <a:t>Purtov</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 V.N. </a:t>
            </a:r>
            <a:r>
              <a:rPr lang="en-US" altLang="zh-CN" b="0" i="0" u="none" strike="noStrike" dirty="0" err="1">
                <a:solidFill>
                  <a:srgbClr val="333333"/>
                </a:solidFill>
                <a:effectLst/>
                <a:latin typeface="Times New Roman" panose="02020603050405020304" pitchFamily="18" charset="0"/>
                <a:cs typeface="Times New Roman" panose="02020603050405020304" pitchFamily="18" charset="0"/>
              </a:rPr>
              <a:t>Petushkov</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 N.S. Rodionova, T.V. </a:t>
            </a:r>
            <a:r>
              <a:rPr lang="en-US" altLang="zh-CN" b="0" i="0" u="none" strike="noStrike" dirty="0" err="1">
                <a:solidFill>
                  <a:srgbClr val="333333"/>
                </a:solidFill>
                <a:effectLst/>
                <a:latin typeface="Times New Roman" panose="02020603050405020304" pitchFamily="18" charset="0"/>
                <a:cs typeface="Times New Roman" panose="02020603050405020304" pitchFamily="18" charset="0"/>
              </a:rPr>
              <a:t>Chepurnyh</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 L.I. </a:t>
            </a:r>
            <a:r>
              <a:rPr lang="en-US" altLang="zh-CN" b="0" i="0" u="none" strike="noStrike" dirty="0" err="1">
                <a:solidFill>
                  <a:srgbClr val="333333"/>
                </a:solidFill>
                <a:effectLst/>
                <a:latin typeface="Times New Roman" panose="02020603050405020304" pitchFamily="18" charset="0"/>
                <a:cs typeface="Times New Roman" panose="02020603050405020304" pitchFamily="18" charset="0"/>
              </a:rPr>
              <a:t>Fakhranurova</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 E.B. </a:t>
            </a:r>
            <a:r>
              <a:rPr lang="en-US" altLang="zh-CN" b="0" i="0" u="none" strike="noStrike" dirty="0" err="1">
                <a:solidFill>
                  <a:srgbClr val="333333"/>
                </a:solidFill>
                <a:effectLst/>
                <a:latin typeface="Times New Roman" panose="02020603050405020304" pitchFamily="18" charset="0"/>
                <a:cs typeface="Times New Roman" panose="02020603050405020304" pitchFamily="18" charset="0"/>
              </a:rPr>
              <a:t>Guglya</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 R. </a:t>
            </a:r>
            <a:r>
              <a:rPr lang="en-US" altLang="zh-CN" b="0" i="0" u="none" strike="noStrike" dirty="0" err="1">
                <a:solidFill>
                  <a:srgbClr val="333333"/>
                </a:solidFill>
                <a:effectLst/>
                <a:latin typeface="Times New Roman" panose="02020603050405020304" pitchFamily="18" charset="0"/>
                <a:cs typeface="Times New Roman" panose="02020603050405020304" pitchFamily="18" charset="0"/>
              </a:rPr>
              <a:t>Ziganshin</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 A.S. </a:t>
            </a:r>
            <a:r>
              <a:rPr lang="en-US" altLang="zh-CN" b="0" i="0" u="none" strike="noStrike" dirty="0" err="1">
                <a:solidFill>
                  <a:srgbClr val="333333"/>
                </a:solidFill>
                <a:effectLst/>
                <a:latin typeface="Times New Roman" panose="02020603050405020304" pitchFamily="18" charset="0"/>
                <a:cs typeface="Times New Roman" panose="02020603050405020304" pitchFamily="18" charset="0"/>
              </a:rPr>
              <a:t>Tsarkova</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 Z.M. </a:t>
            </a:r>
            <a:r>
              <a:rPr lang="en-US" altLang="zh-CN" b="0" i="0" u="none" strike="noStrike" dirty="0" err="1">
                <a:solidFill>
                  <a:srgbClr val="333333"/>
                </a:solidFill>
                <a:effectLst/>
                <a:latin typeface="Times New Roman" panose="02020603050405020304" pitchFamily="18" charset="0"/>
                <a:cs typeface="Times New Roman" panose="02020603050405020304" pitchFamily="18" charset="0"/>
              </a:rPr>
              <a:t>Kaskova</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 V. </a:t>
            </a:r>
            <a:r>
              <a:rPr lang="en-US" altLang="zh-CN" b="0" i="0" u="none" strike="noStrike" dirty="0" err="1">
                <a:solidFill>
                  <a:srgbClr val="333333"/>
                </a:solidFill>
                <a:effectLst/>
                <a:latin typeface="Times New Roman" panose="02020603050405020304" pitchFamily="18" charset="0"/>
                <a:cs typeface="Times New Roman" panose="02020603050405020304" pitchFamily="18" charset="0"/>
              </a:rPr>
              <a:t>Shender</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 M. </a:t>
            </a:r>
            <a:r>
              <a:rPr lang="en-US" altLang="zh-CN" b="0" i="0" u="none" strike="noStrike" dirty="0" err="1">
                <a:solidFill>
                  <a:srgbClr val="333333"/>
                </a:solidFill>
                <a:effectLst/>
                <a:latin typeface="Times New Roman" panose="02020603050405020304" pitchFamily="18" charset="0"/>
                <a:cs typeface="Times New Roman" panose="02020603050405020304" pitchFamily="18" charset="0"/>
              </a:rPr>
              <a:t>Abakumov</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 T.O. </a:t>
            </a:r>
            <a:r>
              <a:rPr lang="en-US" altLang="zh-CN" b="0" i="0" u="none" strike="noStrike" dirty="0" err="1">
                <a:solidFill>
                  <a:srgbClr val="333333"/>
                </a:solidFill>
                <a:effectLst/>
                <a:latin typeface="Times New Roman" panose="02020603050405020304" pitchFamily="18" charset="0"/>
                <a:cs typeface="Times New Roman" panose="02020603050405020304" pitchFamily="18" charset="0"/>
              </a:rPr>
              <a:t>Abakumova</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 I.S. </a:t>
            </a:r>
            <a:r>
              <a:rPr lang="en-US" altLang="zh-CN" b="0" i="0" u="none" strike="noStrike" dirty="0" err="1">
                <a:solidFill>
                  <a:srgbClr val="333333"/>
                </a:solidFill>
                <a:effectLst/>
                <a:latin typeface="Times New Roman" panose="02020603050405020304" pitchFamily="18" charset="0"/>
                <a:cs typeface="Times New Roman" panose="02020603050405020304" pitchFamily="18" charset="0"/>
              </a:rPr>
              <a:t>Povolotskaya</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 F.M. </a:t>
            </a:r>
            <a:r>
              <a:rPr lang="en-US" altLang="zh-CN" b="0" i="0" u="none" strike="noStrike" dirty="0" err="1">
                <a:solidFill>
                  <a:srgbClr val="333333"/>
                </a:solidFill>
                <a:effectLst/>
                <a:latin typeface="Times New Roman" panose="02020603050405020304" pitchFamily="18" charset="0"/>
                <a:cs typeface="Times New Roman" panose="02020603050405020304" pitchFamily="18" charset="0"/>
              </a:rPr>
              <a:t>Eroshkin</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 A.G. </a:t>
            </a:r>
            <a:r>
              <a:rPr lang="en-US" altLang="zh-CN" b="0" i="0" u="none" strike="noStrike" dirty="0" err="1">
                <a:solidFill>
                  <a:srgbClr val="333333"/>
                </a:solidFill>
                <a:effectLst/>
                <a:latin typeface="Times New Roman" panose="02020603050405020304" pitchFamily="18" charset="0"/>
                <a:cs typeface="Times New Roman" panose="02020603050405020304" pitchFamily="18" charset="0"/>
              </a:rPr>
              <a:t>Zaraisky</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 A.S. </a:t>
            </a:r>
            <a:r>
              <a:rPr lang="en-US" altLang="zh-CN" b="0" i="0" u="none" strike="noStrike" dirty="0" err="1">
                <a:solidFill>
                  <a:srgbClr val="333333"/>
                </a:solidFill>
                <a:effectLst/>
                <a:latin typeface="Times New Roman" panose="02020603050405020304" pitchFamily="18" charset="0"/>
                <a:cs typeface="Times New Roman" panose="02020603050405020304" pitchFamily="18" charset="0"/>
              </a:rPr>
              <a:t>Mishin</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 S.V. </a:t>
            </a:r>
            <a:r>
              <a:rPr lang="en-US" altLang="zh-CN" b="0" i="0" u="none" strike="noStrike" dirty="0" err="1">
                <a:solidFill>
                  <a:srgbClr val="333333"/>
                </a:solidFill>
                <a:effectLst/>
                <a:latin typeface="Times New Roman" panose="02020603050405020304" pitchFamily="18" charset="0"/>
                <a:cs typeface="Times New Roman" panose="02020603050405020304" pitchFamily="18" charset="0"/>
              </a:rPr>
              <a:t>Dolgov</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 T.Y. </a:t>
            </a:r>
            <a:r>
              <a:rPr lang="en-US" altLang="zh-CN" b="0" i="0" u="none" strike="noStrike" dirty="0" err="1">
                <a:solidFill>
                  <a:srgbClr val="333333"/>
                </a:solidFill>
                <a:effectLst/>
                <a:latin typeface="Times New Roman" panose="02020603050405020304" pitchFamily="18" charset="0"/>
                <a:cs typeface="Times New Roman" panose="02020603050405020304" pitchFamily="18" charset="0"/>
              </a:rPr>
              <a:t>Mitiouchkina</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 E.P. </a:t>
            </a:r>
            <a:r>
              <a:rPr lang="en-US" altLang="zh-CN" b="0" i="0" u="none" strike="noStrike" dirty="0" err="1">
                <a:solidFill>
                  <a:srgbClr val="333333"/>
                </a:solidFill>
                <a:effectLst/>
                <a:latin typeface="Times New Roman" panose="02020603050405020304" pitchFamily="18" charset="0"/>
                <a:cs typeface="Times New Roman" panose="02020603050405020304" pitchFamily="18" charset="0"/>
              </a:rPr>
              <a:t>Kopantzev</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 H.E. </a:t>
            </a:r>
            <a:r>
              <a:rPr lang="en-US" altLang="zh-CN" b="0" i="0" u="none" strike="noStrike" dirty="0" err="1">
                <a:solidFill>
                  <a:srgbClr val="333333"/>
                </a:solidFill>
                <a:effectLst/>
                <a:latin typeface="Times New Roman" panose="02020603050405020304" pitchFamily="18" charset="0"/>
                <a:cs typeface="Times New Roman" panose="02020603050405020304" pitchFamily="18" charset="0"/>
              </a:rPr>
              <a:t>Waldenmaier</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 A.G. Oliveira, Y. Oba, E. </a:t>
            </a:r>
            <a:r>
              <a:rPr lang="en-US" altLang="zh-CN" b="0" i="0" u="none" strike="noStrike" dirty="0" err="1">
                <a:solidFill>
                  <a:srgbClr val="333333"/>
                </a:solidFill>
                <a:effectLst/>
                <a:latin typeface="Times New Roman" panose="02020603050405020304" pitchFamily="18" charset="0"/>
                <a:cs typeface="Times New Roman" panose="02020603050405020304" pitchFamily="18" charset="0"/>
              </a:rPr>
              <a:t>Barsova</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 E.A. </a:t>
            </a:r>
            <a:r>
              <a:rPr lang="en-US" altLang="zh-CN" b="0" i="0" u="none" strike="noStrike" dirty="0" err="1">
                <a:solidFill>
                  <a:srgbClr val="333333"/>
                </a:solidFill>
                <a:effectLst/>
                <a:latin typeface="Times New Roman" panose="02020603050405020304" pitchFamily="18" charset="0"/>
                <a:cs typeface="Times New Roman" panose="02020603050405020304" pitchFamily="18" charset="0"/>
              </a:rPr>
              <a:t>Bogdanova</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 T. Gabaldon, C.V. </a:t>
            </a:r>
            <a:r>
              <a:rPr lang="en-US" altLang="zh-CN" b="0" i="0" u="none" strike="noStrike" dirty="0" err="1">
                <a:solidFill>
                  <a:srgbClr val="333333"/>
                </a:solidFill>
                <a:effectLst/>
                <a:latin typeface="Times New Roman" panose="02020603050405020304" pitchFamily="18" charset="0"/>
                <a:cs typeface="Times New Roman" panose="02020603050405020304" pitchFamily="18" charset="0"/>
              </a:rPr>
              <a:t>Stevani</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 S. Lukyanov, I.V. Smirnov, J.I. </a:t>
            </a:r>
            <a:r>
              <a:rPr lang="en-US" altLang="zh-CN" b="0" i="0" u="none" strike="noStrike" dirty="0" err="1">
                <a:solidFill>
                  <a:srgbClr val="333333"/>
                </a:solidFill>
                <a:effectLst/>
                <a:latin typeface="Times New Roman" panose="02020603050405020304" pitchFamily="18" charset="0"/>
                <a:cs typeface="Times New Roman" panose="02020603050405020304" pitchFamily="18" charset="0"/>
              </a:rPr>
              <a:t>Gitelson</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 F.A. </a:t>
            </a:r>
            <a:r>
              <a:rPr lang="en-US" altLang="zh-CN" b="0" i="0" u="none" strike="noStrike" dirty="0" err="1">
                <a:solidFill>
                  <a:srgbClr val="333333"/>
                </a:solidFill>
                <a:effectLst/>
                <a:latin typeface="Times New Roman" panose="02020603050405020304" pitchFamily="18" charset="0"/>
                <a:cs typeface="Times New Roman" panose="02020603050405020304" pitchFamily="18" charset="0"/>
              </a:rPr>
              <a:t>Kondrashov</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 I.V. </a:t>
            </a:r>
            <a:r>
              <a:rPr lang="en-US" altLang="zh-CN" b="0" i="0" u="none" strike="noStrike" dirty="0" err="1">
                <a:solidFill>
                  <a:srgbClr val="333333"/>
                </a:solidFill>
                <a:effectLst/>
                <a:latin typeface="Times New Roman" panose="02020603050405020304" pitchFamily="18" charset="0"/>
                <a:cs typeface="Times New Roman" panose="02020603050405020304" pitchFamily="18" charset="0"/>
              </a:rPr>
              <a:t>Yampolsky</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 Genetically encodable bioluminescent system from fungi, Proc Natl </a:t>
            </a:r>
            <a:r>
              <a:rPr lang="en-US" altLang="zh-CN" b="0" i="0" u="none" strike="noStrike" dirty="0" err="1">
                <a:solidFill>
                  <a:srgbClr val="333333"/>
                </a:solidFill>
                <a:effectLst/>
                <a:latin typeface="Times New Roman" panose="02020603050405020304" pitchFamily="18" charset="0"/>
                <a:cs typeface="Times New Roman" panose="02020603050405020304" pitchFamily="18" charset="0"/>
              </a:rPr>
              <a:t>Acad</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 Sci U S A, 115 (2018) 12728-12732.</a:t>
            </a:r>
            <a:endParaRPr lang="zh-CN" altLang="en-US"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9114688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3" descr="微信图片_20240225090606">
            <a:extLst>
              <a:ext uri="{FF2B5EF4-FFF2-40B4-BE49-F238E27FC236}">
                <a16:creationId xmlns:a16="http://schemas.microsoft.com/office/drawing/2014/main" id="{B789F186-5EF2-1041-BCBC-BBB94E53B70D}"/>
              </a:ext>
            </a:extLst>
          </p:cNvPr>
          <p:cNvPicPr>
            <a:picLocks noChangeAspect="1"/>
          </p:cNvPicPr>
          <p:nvPr/>
        </p:nvPicPr>
        <p:blipFill rotWithShape="1">
          <a:blip r:embed="rId3">
            <a:alphaModFix/>
          </a:blip>
          <a:srcRect t="2415" r="9227" b="24893"/>
          <a:stretch/>
        </p:blipFill>
        <p:spPr>
          <a:xfrm>
            <a:off x="12192" y="0"/>
            <a:ext cx="12324209" cy="6859422"/>
          </a:xfrm>
          <a:prstGeom prst="rect">
            <a:avLst/>
          </a:prstGeom>
          <a:effectLst>
            <a:reflection endPos="0" dist="50800" dir="5400000" sy="-100000" algn="bl" rotWithShape="0"/>
          </a:effectLst>
        </p:spPr>
      </p:pic>
      <p:pic>
        <p:nvPicPr>
          <p:cNvPr id="39" name="图片 38">
            <a:extLst>
              <a:ext uri="{FF2B5EF4-FFF2-40B4-BE49-F238E27FC236}">
                <a16:creationId xmlns:a16="http://schemas.microsoft.com/office/drawing/2014/main" id="{E248CA28-24C6-9348-FD07-B97D0BD458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1390" y="-119262"/>
            <a:ext cx="18321807" cy="1048608"/>
          </a:xfrm>
          <a:prstGeom prst="rect">
            <a:avLst/>
          </a:prstGeom>
        </p:spPr>
      </p:pic>
      <p:sp>
        <p:nvSpPr>
          <p:cNvPr id="5" name="文本框 4">
            <a:extLst>
              <a:ext uri="{FF2B5EF4-FFF2-40B4-BE49-F238E27FC236}">
                <a16:creationId xmlns:a16="http://schemas.microsoft.com/office/drawing/2014/main" id="{134DC757-253D-49BC-FE35-D6A478828CAA}"/>
              </a:ext>
            </a:extLst>
          </p:cNvPr>
          <p:cNvSpPr txBox="1"/>
          <p:nvPr/>
        </p:nvSpPr>
        <p:spPr>
          <a:xfrm>
            <a:off x="611164" y="-62003"/>
            <a:ext cx="2496517" cy="707886"/>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Reference </a:t>
            </a:r>
            <a:endParaRPr kumimoji="1" lang="zh-CN" altLang="en-US" sz="4000" b="1" dirty="0">
              <a:latin typeface="Times New Roman" panose="02020603050405020304" pitchFamily="18" charset="0"/>
              <a:cs typeface="Times New Roman" panose="02020603050405020304" pitchFamily="18" charset="0"/>
            </a:endParaRPr>
          </a:p>
        </p:txBody>
      </p:sp>
      <p:pic>
        <p:nvPicPr>
          <p:cNvPr id="10" name="内容占位符 3" descr="微信图片_20240225090606">
            <a:extLst>
              <a:ext uri="{FF2B5EF4-FFF2-40B4-BE49-F238E27FC236}">
                <a16:creationId xmlns:a16="http://schemas.microsoft.com/office/drawing/2014/main" id="{2C843B87-5523-86BB-937E-35F5E6A10181}"/>
              </a:ext>
            </a:extLst>
          </p:cNvPr>
          <p:cNvPicPr>
            <a:picLocks noChangeAspect="1"/>
          </p:cNvPicPr>
          <p:nvPr/>
        </p:nvPicPr>
        <p:blipFill rotWithShape="1">
          <a:blip r:embed="rId3">
            <a:clrChange>
              <a:clrFrom>
                <a:srgbClr val="E5F1D9"/>
              </a:clrFrom>
              <a:clrTo>
                <a:srgbClr val="E5F1D9">
                  <a:alpha val="0"/>
                </a:srgbClr>
              </a:clrTo>
            </a:clrChange>
            <a:alphaModFix/>
          </a:blip>
          <a:srcRect r="8297" b="24893"/>
          <a:stretch/>
        </p:blipFill>
        <p:spPr>
          <a:xfrm>
            <a:off x="0" y="5315895"/>
            <a:ext cx="12450417" cy="7087316"/>
          </a:xfrm>
          <a:prstGeom prst="rect">
            <a:avLst/>
          </a:prstGeom>
          <a:effectLst>
            <a:reflection endPos="0" dist="50800" dir="5400000" sy="-100000" algn="bl" rotWithShape="0"/>
          </a:effectLst>
        </p:spPr>
      </p:pic>
      <p:sp>
        <p:nvSpPr>
          <p:cNvPr id="6" name="文本框 5">
            <a:extLst>
              <a:ext uri="{FF2B5EF4-FFF2-40B4-BE49-F238E27FC236}">
                <a16:creationId xmlns:a16="http://schemas.microsoft.com/office/drawing/2014/main" id="{AC6EDFD0-05C6-B716-4CF3-C132F4C68C9F}"/>
              </a:ext>
            </a:extLst>
          </p:cNvPr>
          <p:cNvSpPr txBox="1"/>
          <p:nvPr/>
        </p:nvSpPr>
        <p:spPr>
          <a:xfrm>
            <a:off x="611164" y="786288"/>
            <a:ext cx="10793436" cy="563231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[6] </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Y. Li, J. Mao, Q. Liu, X. Song, Y. Wu, M. Cai, H. Xu, M. </a:t>
            </a:r>
            <a:r>
              <a:rPr lang="en-US" altLang="zh-CN" b="0" i="0" u="none" strike="noStrike" dirty="0" err="1">
                <a:solidFill>
                  <a:srgbClr val="333333"/>
                </a:solidFill>
                <a:effectLst/>
                <a:latin typeface="Times New Roman" panose="02020603050405020304" pitchFamily="18" charset="0"/>
                <a:cs typeface="Times New Roman" panose="02020603050405020304" pitchFamily="18" charset="0"/>
              </a:rPr>
              <a:t>Qiao</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 De Novo Biosynthesis of Caffeic Acid from Glucose by Engineered Saccharomyces cerevisiae, ACS Synth Biol, 9 (2020) 756-765.</a:t>
            </a:r>
          </a:p>
          <a:p>
            <a:pPr algn="just"/>
            <a:r>
              <a:rPr lang="en-US" altLang="zh-CN" dirty="0">
                <a:solidFill>
                  <a:srgbClr val="333333"/>
                </a:solidFill>
                <a:latin typeface="Times New Roman" panose="02020603050405020304" pitchFamily="18" charset="0"/>
                <a:cs typeface="Times New Roman" panose="02020603050405020304" pitchFamily="18" charset="0"/>
              </a:rPr>
              <a:t>[7] </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S.Y. Roth, Chromatin-mediated transcriptional repression in yeast, </a:t>
            </a:r>
            <a:r>
              <a:rPr lang="en-US" altLang="zh-CN" b="0" i="0" u="none" strike="noStrike" dirty="0" err="1">
                <a:solidFill>
                  <a:srgbClr val="333333"/>
                </a:solidFill>
                <a:effectLst/>
                <a:latin typeface="Times New Roman" panose="02020603050405020304" pitchFamily="18" charset="0"/>
                <a:cs typeface="Times New Roman" panose="02020603050405020304" pitchFamily="18" charset="0"/>
              </a:rPr>
              <a:t>Curr</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 </a:t>
            </a:r>
            <a:r>
              <a:rPr lang="en-US" altLang="zh-CN" b="0" i="0" u="none" strike="noStrike" dirty="0" err="1">
                <a:solidFill>
                  <a:srgbClr val="333333"/>
                </a:solidFill>
                <a:effectLst/>
                <a:latin typeface="Times New Roman" panose="02020603050405020304" pitchFamily="18" charset="0"/>
                <a:cs typeface="Times New Roman" panose="02020603050405020304" pitchFamily="18" charset="0"/>
              </a:rPr>
              <a:t>Opin</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 Genet Dev, 5 (1995) 168-173.</a:t>
            </a:r>
          </a:p>
          <a:p>
            <a:pPr algn="just"/>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[8] M. Hirst, C. Ho, L. Sabourin, M. </a:t>
            </a:r>
            <a:r>
              <a:rPr lang="en-US" altLang="zh-CN" b="0" i="0" u="none" strike="noStrike" dirty="0" err="1">
                <a:solidFill>
                  <a:srgbClr val="333333"/>
                </a:solidFill>
                <a:effectLst/>
                <a:latin typeface="Times New Roman" panose="02020603050405020304" pitchFamily="18" charset="0"/>
                <a:cs typeface="Times New Roman" panose="02020603050405020304" pitchFamily="18" charset="0"/>
              </a:rPr>
              <a:t>Rudnicki</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 L. Penn, I. Sadowski, A two-hybrid system for </a:t>
            </a:r>
            <a:r>
              <a:rPr lang="en-US" altLang="zh-CN" b="0" i="0" u="none" strike="noStrike" dirty="0" err="1">
                <a:solidFill>
                  <a:srgbClr val="333333"/>
                </a:solidFill>
                <a:effectLst/>
                <a:latin typeface="Times New Roman" panose="02020603050405020304" pitchFamily="18" charset="0"/>
                <a:cs typeface="Times New Roman" panose="02020603050405020304" pitchFamily="18" charset="0"/>
              </a:rPr>
              <a:t>transactivator</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 bait proteins, Proceedings of the National Academy of Sciences, 98 (2001) 8726-8731.</a:t>
            </a:r>
          </a:p>
          <a:p>
            <a:pPr algn="just"/>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[9] M.L. Mo, B.Ø. </a:t>
            </a:r>
            <a:r>
              <a:rPr lang="en-US" altLang="zh-CN" b="0" i="0" u="none" strike="noStrike" dirty="0" err="1">
                <a:solidFill>
                  <a:srgbClr val="333333"/>
                </a:solidFill>
                <a:effectLst/>
                <a:latin typeface="Times New Roman" panose="02020603050405020304" pitchFamily="18" charset="0"/>
                <a:cs typeface="Times New Roman" panose="02020603050405020304" pitchFamily="18" charset="0"/>
              </a:rPr>
              <a:t>Palsson</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 M.J. </a:t>
            </a:r>
            <a:r>
              <a:rPr lang="en-US" altLang="zh-CN" b="0" i="0" u="none" strike="noStrike" dirty="0" err="1">
                <a:solidFill>
                  <a:srgbClr val="333333"/>
                </a:solidFill>
                <a:effectLst/>
                <a:latin typeface="Times New Roman" panose="02020603050405020304" pitchFamily="18" charset="0"/>
                <a:cs typeface="Times New Roman" panose="02020603050405020304" pitchFamily="18" charset="0"/>
              </a:rPr>
              <a:t>Herrgård</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 Connecting extracellular metabolomic measurements to intracellular flux states in yeast, BMC systems biology, 3 (2009) 1-17.</a:t>
            </a:r>
          </a:p>
          <a:p>
            <a:pPr algn="just"/>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[10] J.T. </a:t>
            </a:r>
            <a:r>
              <a:rPr lang="en-US" altLang="zh-CN" b="0" i="0" u="none" strike="noStrike" dirty="0" err="1">
                <a:solidFill>
                  <a:srgbClr val="333333"/>
                </a:solidFill>
                <a:effectLst/>
                <a:latin typeface="Times New Roman" panose="02020603050405020304" pitchFamily="18" charset="0"/>
                <a:cs typeface="Times New Roman" panose="02020603050405020304" pitchFamily="18" charset="0"/>
              </a:rPr>
              <a:t>Broddrick</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 B.E. Rubin, D.G. </a:t>
            </a:r>
            <a:r>
              <a:rPr lang="en-US" altLang="zh-CN" b="0" i="0" u="none" strike="noStrike" dirty="0" err="1">
                <a:solidFill>
                  <a:srgbClr val="333333"/>
                </a:solidFill>
                <a:effectLst/>
                <a:latin typeface="Times New Roman" panose="02020603050405020304" pitchFamily="18" charset="0"/>
                <a:cs typeface="Times New Roman" panose="02020603050405020304" pitchFamily="18" charset="0"/>
              </a:rPr>
              <a:t>Welkie</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 N. Du, N. </a:t>
            </a:r>
            <a:r>
              <a:rPr lang="en-US" altLang="zh-CN" b="0" i="0" u="none" strike="noStrike" dirty="0" err="1">
                <a:solidFill>
                  <a:srgbClr val="333333"/>
                </a:solidFill>
                <a:effectLst/>
                <a:latin typeface="Times New Roman" panose="02020603050405020304" pitchFamily="18" charset="0"/>
                <a:cs typeface="Times New Roman" panose="02020603050405020304" pitchFamily="18" charset="0"/>
              </a:rPr>
              <a:t>Mih</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 S. Diamond, J.J. Lee, S.S. Golden, B.O. </a:t>
            </a:r>
            <a:r>
              <a:rPr lang="en-US" altLang="zh-CN" b="0" i="0" u="none" strike="noStrike" dirty="0" err="1">
                <a:solidFill>
                  <a:srgbClr val="333333"/>
                </a:solidFill>
                <a:effectLst/>
                <a:latin typeface="Times New Roman" panose="02020603050405020304" pitchFamily="18" charset="0"/>
                <a:cs typeface="Times New Roman" panose="02020603050405020304" pitchFamily="18" charset="0"/>
              </a:rPr>
              <a:t>Palsson</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 Unique attributes of cyanobacterial metabolism revealed by improved genome-scale metabolic modeling and essential gene analysis, Proceedings of the National Academy of Sciences, 113 (2016) E8344-E8353.</a:t>
            </a:r>
          </a:p>
          <a:p>
            <a:pPr algn="just"/>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[11]</a:t>
            </a:r>
            <a:r>
              <a:rPr lang="zh-CN" altLang="en-US" b="0" i="0" u="none" strike="noStrike" dirty="0">
                <a:solidFill>
                  <a:srgbClr val="333333"/>
                </a:solidFill>
                <a:effectLst/>
                <a:latin typeface="Times New Roman" panose="02020603050405020304" pitchFamily="18" charset="0"/>
                <a:cs typeface="Times New Roman" panose="02020603050405020304" pitchFamily="18" charset="0"/>
              </a:rPr>
              <a:t>京发改</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[2016]1586</a:t>
            </a:r>
            <a:r>
              <a:rPr lang="zh-CN" altLang="en-US" b="0" i="0" u="none" strike="noStrike" dirty="0">
                <a:solidFill>
                  <a:srgbClr val="333333"/>
                </a:solidFill>
                <a:effectLst/>
                <a:latin typeface="Times New Roman" panose="02020603050405020304" pitchFamily="18" charset="0"/>
                <a:cs typeface="Times New Roman" panose="02020603050405020304" pitchFamily="18" charset="0"/>
              </a:rPr>
              <a:t>号</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a:t>
            </a:r>
            <a:r>
              <a:rPr lang="zh-CN" altLang="en-US" b="0" i="0" u="none" strike="noStrike" dirty="0">
                <a:solidFill>
                  <a:srgbClr val="333333"/>
                </a:solidFill>
                <a:effectLst/>
                <a:latin typeface="Times New Roman" panose="02020603050405020304" pitchFamily="18" charset="0"/>
                <a:cs typeface="Times New Roman" panose="02020603050405020304" pitchFamily="18" charset="0"/>
              </a:rPr>
              <a:t>北京市“十三五”时期绿色照明工程实施方案</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a:t>
            </a:r>
          </a:p>
          <a:p>
            <a:pPr algn="just"/>
            <a:r>
              <a:rPr lang="en-US" altLang="zh-CN" dirty="0">
                <a:solidFill>
                  <a:srgbClr val="333333"/>
                </a:solidFill>
                <a:latin typeface="Times New Roman" panose="02020603050405020304" pitchFamily="18" charset="0"/>
                <a:cs typeface="Times New Roman" panose="02020603050405020304" pitchFamily="18" charset="0"/>
              </a:rPr>
              <a:t>[12] </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Zheng, P., Ge, J., Ji, J., Zhong, J., Chen, H., Luo, D., Li, W., Bi, B., Ma, Y., Tong, W., Han, L., Ma, S., Zhang, Y., Wu, J., Zhao, Y., Pan, R., Fan, P., Lu, M. and Du, H. (2023), Metabolic engineering and mechanical investigation of enhanced plant </a:t>
            </a:r>
            <a:r>
              <a:rPr lang="en-US" altLang="zh-CN" b="0" i="0" u="none" strike="noStrike" dirty="0" err="1">
                <a:solidFill>
                  <a:srgbClr val="333333"/>
                </a:solidFill>
                <a:effectLst/>
                <a:latin typeface="Times New Roman" panose="02020603050405020304" pitchFamily="18" charset="0"/>
                <a:cs typeface="Times New Roman" panose="02020603050405020304" pitchFamily="18" charset="0"/>
              </a:rPr>
              <a:t>autoluminescence</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 Plant </a:t>
            </a:r>
            <a:r>
              <a:rPr lang="en-US" altLang="zh-CN" b="0" i="0" u="none" strike="noStrike" dirty="0" err="1">
                <a:solidFill>
                  <a:srgbClr val="333333"/>
                </a:solidFill>
                <a:effectLst/>
                <a:latin typeface="Times New Roman" panose="02020603050405020304" pitchFamily="18" charset="0"/>
                <a:cs typeface="Times New Roman" panose="02020603050405020304" pitchFamily="18" charset="0"/>
              </a:rPr>
              <a:t>Biotechnol</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 J, 21: 1671-1681. </a:t>
            </a:r>
            <a:r>
              <a:rPr lang="en-US" altLang="zh-CN" b="0" i="0" u="none" strike="noStrike" dirty="0" err="1">
                <a:solidFill>
                  <a:srgbClr val="333333"/>
                </a:solidFill>
                <a:effectLst/>
                <a:latin typeface="Times New Roman" panose="02020603050405020304" pitchFamily="18" charset="0"/>
                <a:cs typeface="Times New Roman" panose="02020603050405020304" pitchFamily="18" charset="0"/>
              </a:rPr>
              <a:t>doi</a:t>
            </a:r>
            <a:r>
              <a:rPr lang="en-US" altLang="zh-CN" b="0" i="0" u="none" strike="noStrike" dirty="0">
                <a:solidFill>
                  <a:srgbClr val="333333"/>
                </a:solidFill>
                <a:effectLst/>
                <a:latin typeface="Times New Roman" panose="02020603050405020304" pitchFamily="18" charset="0"/>
                <a:cs typeface="Times New Roman" panose="02020603050405020304" pitchFamily="18" charset="0"/>
              </a:rPr>
              <a:t>: 10.1111/pbi.14068</a:t>
            </a:r>
          </a:p>
          <a:p>
            <a:pPr algn="l"/>
            <a:r>
              <a:rPr lang="en-US" altLang="zh-CN" dirty="0">
                <a:solidFill>
                  <a:srgbClr val="333333"/>
                </a:solidFill>
                <a:latin typeface="Times New Roman" panose="02020603050405020304" pitchFamily="18" charset="0"/>
                <a:cs typeface="Times New Roman" panose="02020603050405020304" pitchFamily="18" charset="0"/>
              </a:rPr>
              <a:t>[13] </a:t>
            </a:r>
            <a:r>
              <a:rPr lang="en-US" altLang="zh-CN" b="0" i="0" u="none" strike="noStrike" dirty="0">
                <a:solidFill>
                  <a:srgbClr val="000000"/>
                </a:solidFill>
                <a:effectLst/>
                <a:latin typeface="Times New Roman" panose="02020603050405020304" pitchFamily="18" charset="0"/>
              </a:rPr>
              <a:t>S. </a:t>
            </a:r>
            <a:r>
              <a:rPr lang="en-US" altLang="zh-CN" b="0" i="0" u="none" strike="noStrike" dirty="0" err="1">
                <a:solidFill>
                  <a:srgbClr val="000000"/>
                </a:solidFill>
                <a:effectLst/>
                <a:latin typeface="Times New Roman" panose="02020603050405020304" pitchFamily="18" charset="0"/>
              </a:rPr>
              <a:t>Petrezselyova</a:t>
            </a:r>
            <a:r>
              <a:rPr lang="en-US" altLang="zh-CN" b="0" i="0" u="none" strike="noStrike" dirty="0">
                <a:solidFill>
                  <a:srgbClr val="000000"/>
                </a:solidFill>
                <a:effectLst/>
                <a:latin typeface="Times New Roman" panose="02020603050405020304" pitchFamily="18" charset="0"/>
              </a:rPr>
              <a:t>, J. </a:t>
            </a:r>
            <a:r>
              <a:rPr lang="en-US" altLang="zh-CN" b="0" i="0" u="none" strike="noStrike" dirty="0" err="1">
                <a:solidFill>
                  <a:srgbClr val="000000"/>
                </a:solidFill>
                <a:effectLst/>
                <a:latin typeface="Times New Roman" panose="02020603050405020304" pitchFamily="18" charset="0"/>
              </a:rPr>
              <a:t>Zahradka</a:t>
            </a:r>
            <a:r>
              <a:rPr lang="en-US" altLang="zh-CN" b="0" i="0" u="none" strike="noStrike" dirty="0">
                <a:solidFill>
                  <a:srgbClr val="000000"/>
                </a:solidFill>
                <a:effectLst/>
                <a:latin typeface="Times New Roman" panose="02020603050405020304" pitchFamily="18" charset="0"/>
              </a:rPr>
              <a:t>, H. </a:t>
            </a:r>
            <a:r>
              <a:rPr lang="en-US" altLang="zh-CN" b="0" i="0" u="none" strike="noStrike" dirty="0" err="1">
                <a:solidFill>
                  <a:srgbClr val="000000"/>
                </a:solidFill>
                <a:effectLst/>
                <a:latin typeface="Times New Roman" panose="02020603050405020304" pitchFamily="18" charset="0"/>
              </a:rPr>
              <a:t>Sychrova</a:t>
            </a:r>
            <a:r>
              <a:rPr lang="en-US" altLang="zh-CN" b="0" i="0" u="none" strike="noStrike" dirty="0">
                <a:solidFill>
                  <a:srgbClr val="000000"/>
                </a:solidFill>
                <a:effectLst/>
                <a:latin typeface="Times New Roman" panose="02020603050405020304" pitchFamily="18" charset="0"/>
              </a:rPr>
              <a:t>, Saccharomyces cerevisiae BY4741 and W303-1A laboratory strains differ in salt tolerance, Fungal Biology, 114 (2010) 144-150.</a:t>
            </a:r>
            <a:endParaRPr lang="en-US" altLang="zh-CN" b="0" i="0" u="none" strike="noStrike" dirty="0">
              <a:solidFill>
                <a:srgbClr val="333333"/>
              </a:solidFill>
              <a:effectLst/>
              <a:latin typeface="Times New Roman" panose="02020603050405020304" pitchFamily="18" charset="0"/>
              <a:cs typeface="Times New Roman" panose="02020603050405020304" pitchFamily="18" charset="0"/>
            </a:endParaRPr>
          </a:p>
          <a:p>
            <a:pPr algn="just"/>
            <a:endParaRPr lang="en-US" altLang="zh-CN" b="0" i="0" u="none" strike="noStrike" dirty="0">
              <a:solidFill>
                <a:srgbClr val="333333"/>
              </a:solidFill>
              <a:effectLst/>
              <a:latin typeface="Times New Roman" panose="02020603050405020304" pitchFamily="18" charset="0"/>
              <a:cs typeface="Times New Roman" panose="02020603050405020304" pitchFamily="18" charset="0"/>
            </a:endParaRPr>
          </a:p>
          <a:p>
            <a:pPr algn="just"/>
            <a:endParaRPr lang="en-US" altLang="zh-CN" b="0" i="0" u="none" strike="noStrike" dirty="0">
              <a:solidFill>
                <a:srgbClr val="333333"/>
              </a:solidFill>
              <a:effectLst/>
              <a:latin typeface="Times New Roman" panose="02020603050405020304" pitchFamily="18" charset="0"/>
              <a:cs typeface="Times New Roman" panose="02020603050405020304" pitchFamily="18" charset="0"/>
            </a:endParaRPr>
          </a:p>
          <a:p>
            <a:br>
              <a:rPr lang="en-US" altLang="zh-CN" dirty="0">
                <a:latin typeface="Times New Roman" panose="02020603050405020304" pitchFamily="18" charset="0"/>
                <a:cs typeface="Times New Roman" panose="02020603050405020304" pitchFamily="18" charset="0"/>
              </a:rPr>
            </a:br>
            <a:endParaRPr lang="zh-CN" altLang="en-US"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41345126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内容占位符 3" descr="微信图片_20240225090606">
            <a:extLst>
              <a:ext uri="{FF2B5EF4-FFF2-40B4-BE49-F238E27FC236}">
                <a16:creationId xmlns:a16="http://schemas.microsoft.com/office/drawing/2014/main" id="{5BBA3BBC-E028-0611-B7A2-D53CAE95AE0B}"/>
              </a:ext>
            </a:extLst>
          </p:cNvPr>
          <p:cNvPicPr>
            <a:picLocks noChangeAspect="1"/>
          </p:cNvPicPr>
          <p:nvPr/>
        </p:nvPicPr>
        <p:blipFill rotWithShape="1">
          <a:blip r:embed="rId3">
            <a:alphaModFix/>
          </a:blip>
          <a:srcRect t="2415" r="9227" b="24893"/>
          <a:stretch/>
        </p:blipFill>
        <p:spPr>
          <a:xfrm>
            <a:off x="12192" y="0"/>
            <a:ext cx="12324209" cy="6859422"/>
          </a:xfrm>
          <a:prstGeom prst="rect">
            <a:avLst/>
          </a:prstGeom>
          <a:effectLst>
            <a:reflection endPos="0" dist="50800" dir="5400000" sy="-100000" algn="bl" rotWithShape="0"/>
          </a:effectLst>
        </p:spPr>
      </p:pic>
      <p:sp>
        <p:nvSpPr>
          <p:cNvPr id="2" name="标题 1"/>
          <p:cNvSpPr>
            <a:spLocks noGrp="1"/>
          </p:cNvSpPr>
          <p:nvPr>
            <p:ph type="title"/>
          </p:nvPr>
        </p:nvSpPr>
        <p:spPr/>
        <p:txBody>
          <a:bodyPr/>
          <a:lstStyle/>
          <a:p>
            <a:endParaRPr lang="zh-CN" altLang="en-US"/>
          </a:p>
        </p:txBody>
      </p:sp>
      <p:pic>
        <p:nvPicPr>
          <p:cNvPr id="39" name="图片 38">
            <a:extLst>
              <a:ext uri="{FF2B5EF4-FFF2-40B4-BE49-F238E27FC236}">
                <a16:creationId xmlns:a16="http://schemas.microsoft.com/office/drawing/2014/main" id="{E248CA28-24C6-9348-FD07-B97D0BD458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1390" y="-119262"/>
            <a:ext cx="18321807" cy="1048608"/>
          </a:xfrm>
          <a:prstGeom prst="rect">
            <a:avLst/>
          </a:prstGeom>
        </p:spPr>
      </p:pic>
      <p:sp>
        <p:nvSpPr>
          <p:cNvPr id="5" name="文本框 4">
            <a:extLst>
              <a:ext uri="{FF2B5EF4-FFF2-40B4-BE49-F238E27FC236}">
                <a16:creationId xmlns:a16="http://schemas.microsoft.com/office/drawing/2014/main" id="{134DC757-253D-49BC-FE35-D6A478828CAA}"/>
              </a:ext>
            </a:extLst>
          </p:cNvPr>
          <p:cNvSpPr txBox="1"/>
          <p:nvPr/>
        </p:nvSpPr>
        <p:spPr>
          <a:xfrm>
            <a:off x="611164" y="-62003"/>
            <a:ext cx="2167581" cy="707886"/>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About us</a:t>
            </a:r>
            <a:endParaRPr kumimoji="1" lang="zh-CN" altLang="en-US" sz="4000" b="1"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F8F51F2E-E83D-0979-3C37-F204380E1B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1072" y="4166782"/>
            <a:ext cx="3896371" cy="1788498"/>
          </a:xfrm>
          <a:prstGeom prst="rect">
            <a:avLst/>
          </a:prstGeom>
          <a:effectLst>
            <a:softEdge rad="25400"/>
          </a:effectLst>
        </p:spPr>
      </p:pic>
      <p:pic>
        <p:nvPicPr>
          <p:cNvPr id="12" name="图片 11">
            <a:extLst>
              <a:ext uri="{FF2B5EF4-FFF2-40B4-BE49-F238E27FC236}">
                <a16:creationId xmlns:a16="http://schemas.microsoft.com/office/drawing/2014/main" id="{D962489D-8ED5-3688-2567-31523D97C92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00087" y="4166782"/>
            <a:ext cx="2591690" cy="1664108"/>
          </a:xfrm>
          <a:prstGeom prst="rect">
            <a:avLst/>
          </a:prstGeom>
          <a:effectLst>
            <a:softEdge rad="25400"/>
          </a:effectLst>
        </p:spPr>
      </p:pic>
      <p:graphicFrame>
        <p:nvGraphicFramePr>
          <p:cNvPr id="14" name="表格 13">
            <a:extLst>
              <a:ext uri="{FF2B5EF4-FFF2-40B4-BE49-F238E27FC236}">
                <a16:creationId xmlns:a16="http://schemas.microsoft.com/office/drawing/2014/main" id="{C6EB178E-EB7E-C82B-15BB-62BB758EAB7C}"/>
              </a:ext>
            </a:extLst>
          </p:cNvPr>
          <p:cNvGraphicFramePr>
            <a:graphicFrameLocks noGrp="1"/>
          </p:cNvGraphicFramePr>
          <p:nvPr>
            <p:extLst>
              <p:ext uri="{D42A27DB-BD31-4B8C-83A1-F6EECF244321}">
                <p14:modId xmlns:p14="http://schemas.microsoft.com/office/powerpoint/2010/main" val="1649806004"/>
              </p:ext>
            </p:extLst>
          </p:nvPr>
        </p:nvGraphicFramePr>
        <p:xfrm>
          <a:off x="671071" y="778196"/>
          <a:ext cx="10227413" cy="3182271"/>
        </p:xfrm>
        <a:graphic>
          <a:graphicData uri="http://schemas.openxmlformats.org/drawingml/2006/table">
            <a:tbl>
              <a:tblPr firstRow="1" bandRow="1">
                <a:tableStyleId>{ED083AE6-46FA-4A59-8FB0-9F97EB10719F}</a:tableStyleId>
              </a:tblPr>
              <a:tblGrid>
                <a:gridCol w="1461059">
                  <a:extLst>
                    <a:ext uri="{9D8B030D-6E8A-4147-A177-3AD203B41FA5}">
                      <a16:colId xmlns:a16="http://schemas.microsoft.com/office/drawing/2014/main" val="1065897672"/>
                    </a:ext>
                  </a:extLst>
                </a:gridCol>
                <a:gridCol w="1461059">
                  <a:extLst>
                    <a:ext uri="{9D8B030D-6E8A-4147-A177-3AD203B41FA5}">
                      <a16:colId xmlns:a16="http://schemas.microsoft.com/office/drawing/2014/main" val="4236922137"/>
                    </a:ext>
                  </a:extLst>
                </a:gridCol>
                <a:gridCol w="1461059">
                  <a:extLst>
                    <a:ext uri="{9D8B030D-6E8A-4147-A177-3AD203B41FA5}">
                      <a16:colId xmlns:a16="http://schemas.microsoft.com/office/drawing/2014/main" val="293339501"/>
                    </a:ext>
                  </a:extLst>
                </a:gridCol>
                <a:gridCol w="1461059">
                  <a:extLst>
                    <a:ext uri="{9D8B030D-6E8A-4147-A177-3AD203B41FA5}">
                      <a16:colId xmlns:a16="http://schemas.microsoft.com/office/drawing/2014/main" val="731626439"/>
                    </a:ext>
                  </a:extLst>
                </a:gridCol>
                <a:gridCol w="1461059">
                  <a:extLst>
                    <a:ext uri="{9D8B030D-6E8A-4147-A177-3AD203B41FA5}">
                      <a16:colId xmlns:a16="http://schemas.microsoft.com/office/drawing/2014/main" val="3883305533"/>
                    </a:ext>
                  </a:extLst>
                </a:gridCol>
                <a:gridCol w="1461059">
                  <a:extLst>
                    <a:ext uri="{9D8B030D-6E8A-4147-A177-3AD203B41FA5}">
                      <a16:colId xmlns:a16="http://schemas.microsoft.com/office/drawing/2014/main" val="4196398486"/>
                    </a:ext>
                  </a:extLst>
                </a:gridCol>
                <a:gridCol w="1461059">
                  <a:extLst>
                    <a:ext uri="{9D8B030D-6E8A-4147-A177-3AD203B41FA5}">
                      <a16:colId xmlns:a16="http://schemas.microsoft.com/office/drawing/2014/main" val="3028008711"/>
                    </a:ext>
                  </a:extLst>
                </a:gridCol>
              </a:tblGrid>
              <a:tr h="741434">
                <a:tc>
                  <a:txBody>
                    <a:bodyPr/>
                    <a:lstStyle/>
                    <a:p>
                      <a:pPr algn="ctr"/>
                      <a:endParaRPr lang="zh-CN" altLang="en-US" sz="2000" dirty="0">
                        <a:latin typeface="Times New Roman" panose="02020603050405020304" pitchFamily="18" charset="0"/>
                        <a:cs typeface="Times New Roman" panose="02020603050405020304" pitchFamily="18" charset="0"/>
                      </a:endParaRPr>
                    </a:p>
                  </a:txBody>
                  <a:tcPr marL="105919" marR="105919" marT="52960" marB="52960"/>
                </a:tc>
                <a:tc>
                  <a:txBody>
                    <a:bodyPr/>
                    <a:lstStyle/>
                    <a:p>
                      <a:pPr algn="ctr"/>
                      <a:r>
                        <a:rPr lang="en-US" altLang="zh-CN" sz="2000" dirty="0" err="1"/>
                        <a:t>Weijie</a:t>
                      </a:r>
                      <a:r>
                        <a:rPr lang="en-US" altLang="zh-CN" sz="2000" dirty="0"/>
                        <a:t> Li</a:t>
                      </a:r>
                      <a:endParaRPr lang="zh-CN" altLang="en-US" sz="2000" dirty="0">
                        <a:latin typeface="Times New Roman" panose="02020603050405020304" pitchFamily="18" charset="0"/>
                        <a:cs typeface="Times New Roman" panose="02020603050405020304" pitchFamily="18" charset="0"/>
                      </a:endParaRPr>
                    </a:p>
                  </a:txBody>
                  <a:tcPr marL="105919" marR="105919" marT="52960" marB="52960"/>
                </a:tc>
                <a:tc>
                  <a:txBody>
                    <a:bodyPr/>
                    <a:lstStyle/>
                    <a:p>
                      <a:pPr algn="ctr"/>
                      <a:r>
                        <a:rPr lang="en-US" altLang="zh-CN" sz="2000" dirty="0" err="1"/>
                        <a:t>Chengxue</a:t>
                      </a:r>
                      <a:r>
                        <a:rPr lang="en-US" altLang="zh-CN" sz="2000" dirty="0"/>
                        <a:t> Zhang</a:t>
                      </a:r>
                      <a:endParaRPr lang="zh-CN" altLang="en-US" sz="2000" dirty="0">
                        <a:latin typeface="Times New Roman" panose="02020603050405020304" pitchFamily="18" charset="0"/>
                        <a:cs typeface="Times New Roman" panose="02020603050405020304" pitchFamily="18" charset="0"/>
                      </a:endParaRPr>
                    </a:p>
                  </a:txBody>
                  <a:tcPr marL="105919" marR="105919" marT="52960" marB="52960"/>
                </a:tc>
                <a:tc>
                  <a:txBody>
                    <a:bodyPr/>
                    <a:lstStyle/>
                    <a:p>
                      <a:pPr algn="ctr"/>
                      <a:r>
                        <a:rPr lang="en-US" altLang="zh-CN" sz="2000" dirty="0" err="1"/>
                        <a:t>Jiantin</a:t>
                      </a:r>
                      <a:r>
                        <a:rPr lang="en-US" altLang="zh-CN" sz="2000" dirty="0"/>
                        <a:t> Gong</a:t>
                      </a:r>
                      <a:endParaRPr lang="zh-CN" altLang="en-US" sz="2000" dirty="0">
                        <a:latin typeface="Times New Roman" panose="02020603050405020304" pitchFamily="18" charset="0"/>
                        <a:cs typeface="Times New Roman" panose="02020603050405020304" pitchFamily="18" charset="0"/>
                      </a:endParaRPr>
                    </a:p>
                  </a:txBody>
                  <a:tcPr marL="105919" marR="105919" marT="52960" marB="52960"/>
                </a:tc>
                <a:tc>
                  <a:txBody>
                    <a:bodyPr/>
                    <a:lstStyle/>
                    <a:p>
                      <a:pPr algn="ctr"/>
                      <a:r>
                        <a:rPr lang="en-US" altLang="zh-CN" sz="2000" dirty="0" err="1"/>
                        <a:t>Jiayi</a:t>
                      </a:r>
                      <a:r>
                        <a:rPr lang="en-US" altLang="zh-CN" sz="2000" dirty="0"/>
                        <a:t> Yang </a:t>
                      </a:r>
                      <a:endParaRPr lang="zh-CN" altLang="en-US" sz="2000" dirty="0">
                        <a:latin typeface="Times New Roman" panose="02020603050405020304" pitchFamily="18" charset="0"/>
                        <a:cs typeface="Times New Roman" panose="02020603050405020304" pitchFamily="18" charset="0"/>
                      </a:endParaRPr>
                    </a:p>
                  </a:txBody>
                  <a:tcPr marL="105919" marR="105919" marT="52960" marB="52960"/>
                </a:tc>
                <a:tc>
                  <a:txBody>
                    <a:bodyPr/>
                    <a:lstStyle/>
                    <a:p>
                      <a:pPr algn="ctr"/>
                      <a:r>
                        <a:rPr lang="en-US" altLang="zh-CN" sz="2000" dirty="0" err="1"/>
                        <a:t>Zirui</a:t>
                      </a:r>
                      <a:r>
                        <a:rPr lang="en-US" altLang="zh-CN" sz="2000" dirty="0"/>
                        <a:t> Liu</a:t>
                      </a:r>
                      <a:endParaRPr lang="zh-CN" altLang="en-US" sz="2000" dirty="0">
                        <a:latin typeface="Times New Roman" panose="02020603050405020304" pitchFamily="18" charset="0"/>
                        <a:cs typeface="Times New Roman" panose="02020603050405020304" pitchFamily="18" charset="0"/>
                      </a:endParaRPr>
                    </a:p>
                  </a:txBody>
                  <a:tcPr marL="105919" marR="105919" marT="52960" marB="52960"/>
                </a:tc>
                <a:tc>
                  <a:txBody>
                    <a:bodyPr/>
                    <a:lstStyle/>
                    <a:p>
                      <a:pPr algn="ctr"/>
                      <a:r>
                        <a:rPr lang="en-US" altLang="zh-CN" sz="2000" dirty="0" err="1"/>
                        <a:t>Weimin</a:t>
                      </a:r>
                      <a:r>
                        <a:rPr lang="en-US" altLang="zh-CN" sz="2000" dirty="0"/>
                        <a:t> Lu</a:t>
                      </a:r>
                      <a:endParaRPr lang="zh-CN" altLang="en-US" sz="2000" dirty="0">
                        <a:latin typeface="Times New Roman" panose="02020603050405020304" pitchFamily="18" charset="0"/>
                        <a:cs typeface="Times New Roman" panose="02020603050405020304" pitchFamily="18" charset="0"/>
                      </a:endParaRPr>
                    </a:p>
                  </a:txBody>
                  <a:tcPr marL="105919" marR="105919" marT="52960" marB="52960"/>
                </a:tc>
                <a:extLst>
                  <a:ext uri="{0D108BD9-81ED-4DB2-BD59-A6C34878D82A}">
                    <a16:rowId xmlns:a16="http://schemas.microsoft.com/office/drawing/2014/main" val="3961951303"/>
                  </a:ext>
                </a:extLst>
              </a:tr>
              <a:tr h="273413">
                <a:tc>
                  <a:txBody>
                    <a:bodyPr/>
                    <a:lstStyle/>
                    <a:p>
                      <a:pPr algn="ctr"/>
                      <a:r>
                        <a:rPr lang="en-US" altLang="zh-CN" sz="2000" dirty="0"/>
                        <a:t>Wet Lab </a:t>
                      </a:r>
                      <a:endParaRPr lang="zh-CN" altLang="en-US" sz="2000" dirty="0">
                        <a:latin typeface="Times New Roman" panose="02020603050405020304" pitchFamily="18" charset="0"/>
                        <a:cs typeface="Times New Roman" panose="02020603050405020304" pitchFamily="18" charset="0"/>
                      </a:endParaRPr>
                    </a:p>
                  </a:txBody>
                  <a:tcPr marL="105919" marR="105919" marT="52960" marB="52960"/>
                </a:tc>
                <a:tc>
                  <a:txBody>
                    <a:bodyPr/>
                    <a:lstStyle/>
                    <a:p>
                      <a:pPr algn="ctr"/>
                      <a:endParaRPr lang="zh-CN" altLang="en-US" sz="2000" dirty="0">
                        <a:latin typeface="Times New Roman" panose="02020603050405020304" pitchFamily="18" charset="0"/>
                        <a:cs typeface="Times New Roman" panose="02020603050405020304" pitchFamily="18" charset="0"/>
                      </a:endParaRPr>
                    </a:p>
                  </a:txBody>
                  <a:tcPr marL="105919" marR="105919" marT="52960" marB="52960"/>
                </a:tc>
                <a:tc>
                  <a:txBody>
                    <a:bodyPr/>
                    <a:lstStyle/>
                    <a:p>
                      <a:pPr algn="ctr"/>
                      <a:endParaRPr lang="zh-CN" altLang="en-US" sz="2000">
                        <a:latin typeface="Times New Roman" panose="02020603050405020304" pitchFamily="18" charset="0"/>
                        <a:cs typeface="Times New Roman" panose="02020603050405020304" pitchFamily="18" charset="0"/>
                      </a:endParaRPr>
                    </a:p>
                  </a:txBody>
                  <a:tcPr marL="105919" marR="105919" marT="52960" marB="52960"/>
                </a:tc>
                <a:tc>
                  <a:txBody>
                    <a:bodyPr/>
                    <a:lstStyle/>
                    <a:p>
                      <a:pPr algn="ctr"/>
                      <a:endParaRPr lang="zh-CN" altLang="en-US" sz="2000">
                        <a:latin typeface="Times New Roman" panose="02020603050405020304" pitchFamily="18" charset="0"/>
                        <a:cs typeface="Times New Roman" panose="02020603050405020304" pitchFamily="18" charset="0"/>
                      </a:endParaRPr>
                    </a:p>
                  </a:txBody>
                  <a:tcPr marL="105919" marR="105919" marT="52960" marB="52960"/>
                </a:tc>
                <a:tc>
                  <a:txBody>
                    <a:bodyPr/>
                    <a:lstStyle/>
                    <a:p>
                      <a:pPr algn="ctr"/>
                      <a:endParaRPr lang="zh-CN" altLang="en-US" sz="2000" dirty="0">
                        <a:latin typeface="Times New Roman" panose="02020603050405020304" pitchFamily="18" charset="0"/>
                        <a:cs typeface="Times New Roman" panose="02020603050405020304" pitchFamily="18" charset="0"/>
                      </a:endParaRPr>
                    </a:p>
                  </a:txBody>
                  <a:tcPr marL="105919" marR="105919" marT="52960" marB="52960"/>
                </a:tc>
                <a:tc>
                  <a:txBody>
                    <a:bodyPr/>
                    <a:lstStyle/>
                    <a:p>
                      <a:pPr algn="ctr"/>
                      <a:endParaRPr lang="zh-CN" altLang="en-US" sz="2000" dirty="0">
                        <a:latin typeface="Times New Roman" panose="02020603050405020304" pitchFamily="18" charset="0"/>
                        <a:cs typeface="Times New Roman" panose="02020603050405020304" pitchFamily="18" charset="0"/>
                      </a:endParaRPr>
                    </a:p>
                  </a:txBody>
                  <a:tcPr marL="105919" marR="105919" marT="52960" marB="52960"/>
                </a:tc>
                <a:tc>
                  <a:txBody>
                    <a:bodyPr/>
                    <a:lstStyle/>
                    <a:p>
                      <a:pPr algn="ctr"/>
                      <a:endParaRPr lang="zh-CN" altLang="en-US" sz="2000">
                        <a:latin typeface="Times New Roman" panose="02020603050405020304" pitchFamily="18" charset="0"/>
                        <a:cs typeface="Times New Roman" panose="02020603050405020304" pitchFamily="18" charset="0"/>
                      </a:endParaRPr>
                    </a:p>
                  </a:txBody>
                  <a:tcPr marL="105919" marR="105919" marT="52960" marB="52960"/>
                </a:tc>
                <a:extLst>
                  <a:ext uri="{0D108BD9-81ED-4DB2-BD59-A6C34878D82A}">
                    <a16:rowId xmlns:a16="http://schemas.microsoft.com/office/drawing/2014/main" val="1881044484"/>
                  </a:ext>
                </a:extLst>
              </a:tr>
              <a:tr h="429561">
                <a:tc>
                  <a:txBody>
                    <a:bodyPr/>
                    <a:lstStyle/>
                    <a:p>
                      <a:pPr algn="ctr"/>
                      <a:r>
                        <a:rPr lang="en-US" altLang="zh-CN" sz="2000" dirty="0"/>
                        <a:t>Dry Lab</a:t>
                      </a:r>
                      <a:endParaRPr lang="zh-CN" altLang="en-US" sz="2000" dirty="0">
                        <a:latin typeface="Times New Roman" panose="02020603050405020304" pitchFamily="18" charset="0"/>
                        <a:cs typeface="Times New Roman" panose="02020603050405020304" pitchFamily="18" charset="0"/>
                      </a:endParaRPr>
                    </a:p>
                  </a:txBody>
                  <a:tcPr marL="105919" marR="105919" marT="52960" marB="52960"/>
                </a:tc>
                <a:tc>
                  <a:txBody>
                    <a:bodyPr/>
                    <a:lstStyle/>
                    <a:p>
                      <a:pPr algn="ctr"/>
                      <a:endParaRPr lang="zh-CN" altLang="en-US" sz="2000" dirty="0">
                        <a:latin typeface="Times New Roman" panose="02020603050405020304" pitchFamily="18" charset="0"/>
                        <a:cs typeface="Times New Roman" panose="02020603050405020304" pitchFamily="18" charset="0"/>
                      </a:endParaRPr>
                    </a:p>
                  </a:txBody>
                  <a:tcPr marL="105919" marR="105919" marT="52960" marB="52960"/>
                </a:tc>
                <a:tc>
                  <a:txBody>
                    <a:bodyPr/>
                    <a:lstStyle/>
                    <a:p>
                      <a:pPr algn="ctr"/>
                      <a:endParaRPr lang="zh-CN" altLang="en-US" sz="2000">
                        <a:latin typeface="Times New Roman" panose="02020603050405020304" pitchFamily="18" charset="0"/>
                        <a:cs typeface="Times New Roman" panose="02020603050405020304" pitchFamily="18" charset="0"/>
                      </a:endParaRPr>
                    </a:p>
                  </a:txBody>
                  <a:tcPr marL="105919" marR="105919" marT="52960" marB="52960"/>
                </a:tc>
                <a:tc>
                  <a:txBody>
                    <a:bodyPr/>
                    <a:lstStyle/>
                    <a:p>
                      <a:pPr algn="ctr"/>
                      <a:endParaRPr lang="zh-CN" altLang="en-US" sz="2000">
                        <a:latin typeface="Times New Roman" panose="02020603050405020304" pitchFamily="18" charset="0"/>
                        <a:cs typeface="Times New Roman" panose="02020603050405020304" pitchFamily="18" charset="0"/>
                      </a:endParaRPr>
                    </a:p>
                  </a:txBody>
                  <a:tcPr marL="105919" marR="105919" marT="52960" marB="52960"/>
                </a:tc>
                <a:tc>
                  <a:txBody>
                    <a:bodyPr/>
                    <a:lstStyle/>
                    <a:p>
                      <a:pPr algn="ctr"/>
                      <a:endParaRPr lang="zh-CN" altLang="en-US" sz="2000">
                        <a:latin typeface="Times New Roman" panose="02020603050405020304" pitchFamily="18" charset="0"/>
                        <a:cs typeface="Times New Roman" panose="02020603050405020304" pitchFamily="18" charset="0"/>
                      </a:endParaRPr>
                    </a:p>
                  </a:txBody>
                  <a:tcPr marL="105919" marR="105919" marT="52960" marB="52960"/>
                </a:tc>
                <a:tc>
                  <a:txBody>
                    <a:bodyPr/>
                    <a:lstStyle/>
                    <a:p>
                      <a:pPr algn="ctr"/>
                      <a:endParaRPr lang="zh-CN" altLang="en-US" sz="2000">
                        <a:latin typeface="Times New Roman" panose="02020603050405020304" pitchFamily="18" charset="0"/>
                        <a:cs typeface="Times New Roman" panose="02020603050405020304" pitchFamily="18" charset="0"/>
                      </a:endParaRPr>
                    </a:p>
                  </a:txBody>
                  <a:tcPr marL="105919" marR="105919" marT="52960" marB="52960"/>
                </a:tc>
                <a:tc>
                  <a:txBody>
                    <a:bodyPr/>
                    <a:lstStyle/>
                    <a:p>
                      <a:pPr algn="ctr"/>
                      <a:endParaRPr lang="zh-CN" altLang="en-US" sz="2000" dirty="0">
                        <a:latin typeface="Times New Roman" panose="02020603050405020304" pitchFamily="18" charset="0"/>
                        <a:cs typeface="Times New Roman" panose="02020603050405020304" pitchFamily="18" charset="0"/>
                      </a:endParaRPr>
                    </a:p>
                  </a:txBody>
                  <a:tcPr marL="105919" marR="105919" marT="52960" marB="52960"/>
                </a:tc>
                <a:extLst>
                  <a:ext uri="{0D108BD9-81ED-4DB2-BD59-A6C34878D82A}">
                    <a16:rowId xmlns:a16="http://schemas.microsoft.com/office/drawing/2014/main" val="2836767906"/>
                  </a:ext>
                </a:extLst>
              </a:tr>
              <a:tr h="429561">
                <a:tc>
                  <a:txBody>
                    <a:bodyPr/>
                    <a:lstStyle/>
                    <a:p>
                      <a:pPr algn="ctr"/>
                      <a:r>
                        <a:rPr lang="en-US" altLang="zh-CN" sz="2000" dirty="0"/>
                        <a:t>Art Design</a:t>
                      </a:r>
                      <a:endParaRPr lang="zh-CN" altLang="en-US" sz="2000" dirty="0">
                        <a:latin typeface="Times New Roman" panose="02020603050405020304" pitchFamily="18" charset="0"/>
                        <a:cs typeface="Times New Roman" panose="02020603050405020304" pitchFamily="18" charset="0"/>
                      </a:endParaRPr>
                    </a:p>
                  </a:txBody>
                  <a:tcPr marL="105919" marR="105919" marT="52960" marB="52960"/>
                </a:tc>
                <a:tc>
                  <a:txBody>
                    <a:bodyPr/>
                    <a:lstStyle/>
                    <a:p>
                      <a:pPr algn="ctr"/>
                      <a:endParaRPr lang="zh-CN" altLang="en-US" sz="2000" dirty="0">
                        <a:latin typeface="Times New Roman" panose="02020603050405020304" pitchFamily="18" charset="0"/>
                        <a:cs typeface="Times New Roman" panose="02020603050405020304" pitchFamily="18" charset="0"/>
                      </a:endParaRPr>
                    </a:p>
                  </a:txBody>
                  <a:tcPr marL="105919" marR="105919" marT="52960" marB="52960"/>
                </a:tc>
                <a:tc>
                  <a:txBody>
                    <a:bodyPr/>
                    <a:lstStyle/>
                    <a:p>
                      <a:pPr algn="ctr"/>
                      <a:endParaRPr lang="zh-CN" altLang="en-US" sz="2000">
                        <a:latin typeface="Times New Roman" panose="02020603050405020304" pitchFamily="18" charset="0"/>
                        <a:cs typeface="Times New Roman" panose="02020603050405020304" pitchFamily="18" charset="0"/>
                      </a:endParaRPr>
                    </a:p>
                  </a:txBody>
                  <a:tcPr marL="105919" marR="105919" marT="52960" marB="52960"/>
                </a:tc>
                <a:tc>
                  <a:txBody>
                    <a:bodyPr/>
                    <a:lstStyle/>
                    <a:p>
                      <a:pPr algn="ctr"/>
                      <a:endParaRPr lang="zh-CN" altLang="en-US" sz="2000">
                        <a:latin typeface="Times New Roman" panose="02020603050405020304" pitchFamily="18" charset="0"/>
                        <a:cs typeface="Times New Roman" panose="02020603050405020304" pitchFamily="18" charset="0"/>
                      </a:endParaRPr>
                    </a:p>
                  </a:txBody>
                  <a:tcPr marL="105919" marR="105919" marT="52960" marB="52960"/>
                </a:tc>
                <a:tc>
                  <a:txBody>
                    <a:bodyPr/>
                    <a:lstStyle/>
                    <a:p>
                      <a:pPr algn="ctr"/>
                      <a:endParaRPr lang="zh-CN" altLang="en-US" sz="2000">
                        <a:latin typeface="Times New Roman" panose="02020603050405020304" pitchFamily="18" charset="0"/>
                        <a:cs typeface="Times New Roman" panose="02020603050405020304" pitchFamily="18" charset="0"/>
                      </a:endParaRPr>
                    </a:p>
                  </a:txBody>
                  <a:tcPr marL="105919" marR="105919" marT="52960" marB="52960"/>
                </a:tc>
                <a:tc>
                  <a:txBody>
                    <a:bodyPr/>
                    <a:lstStyle/>
                    <a:p>
                      <a:pPr algn="ctr"/>
                      <a:endParaRPr lang="zh-CN" altLang="en-US" sz="2000">
                        <a:latin typeface="Times New Roman" panose="02020603050405020304" pitchFamily="18" charset="0"/>
                        <a:cs typeface="Times New Roman" panose="02020603050405020304" pitchFamily="18" charset="0"/>
                      </a:endParaRPr>
                    </a:p>
                  </a:txBody>
                  <a:tcPr marL="105919" marR="105919" marT="52960" marB="52960"/>
                </a:tc>
                <a:tc>
                  <a:txBody>
                    <a:bodyPr/>
                    <a:lstStyle/>
                    <a:p>
                      <a:pPr algn="ctr"/>
                      <a:endParaRPr lang="zh-CN" altLang="en-US" sz="2000">
                        <a:latin typeface="Times New Roman" panose="02020603050405020304" pitchFamily="18" charset="0"/>
                        <a:cs typeface="Times New Roman" panose="02020603050405020304" pitchFamily="18" charset="0"/>
                      </a:endParaRPr>
                    </a:p>
                  </a:txBody>
                  <a:tcPr marL="105919" marR="105919" marT="52960" marB="52960"/>
                </a:tc>
                <a:extLst>
                  <a:ext uri="{0D108BD9-81ED-4DB2-BD59-A6C34878D82A}">
                    <a16:rowId xmlns:a16="http://schemas.microsoft.com/office/drawing/2014/main" val="881398555"/>
                  </a:ext>
                </a:extLst>
              </a:tr>
              <a:tr h="741434">
                <a:tc>
                  <a:txBody>
                    <a:bodyPr/>
                    <a:lstStyle/>
                    <a:p>
                      <a:pPr algn="ctr"/>
                      <a:r>
                        <a:rPr lang="en-US" altLang="zh-CN" sz="2000" dirty="0"/>
                        <a:t>Human Practice</a:t>
                      </a:r>
                      <a:endParaRPr lang="zh-CN" altLang="en-US" sz="2000" dirty="0">
                        <a:latin typeface="Times New Roman" panose="02020603050405020304" pitchFamily="18" charset="0"/>
                        <a:cs typeface="Times New Roman" panose="02020603050405020304" pitchFamily="18" charset="0"/>
                      </a:endParaRPr>
                    </a:p>
                  </a:txBody>
                  <a:tcPr marL="105919" marR="105919" marT="52960" marB="52960"/>
                </a:tc>
                <a:tc>
                  <a:txBody>
                    <a:bodyPr/>
                    <a:lstStyle/>
                    <a:p>
                      <a:pPr algn="ctr"/>
                      <a:endParaRPr lang="zh-CN" altLang="en-US" sz="2000">
                        <a:latin typeface="Times New Roman" panose="02020603050405020304" pitchFamily="18" charset="0"/>
                        <a:cs typeface="Times New Roman" panose="02020603050405020304" pitchFamily="18" charset="0"/>
                      </a:endParaRPr>
                    </a:p>
                  </a:txBody>
                  <a:tcPr marL="105919" marR="105919" marT="52960" marB="52960"/>
                </a:tc>
                <a:tc>
                  <a:txBody>
                    <a:bodyPr/>
                    <a:lstStyle/>
                    <a:p>
                      <a:pPr algn="ctr"/>
                      <a:endParaRPr lang="zh-CN" altLang="en-US" sz="2000">
                        <a:latin typeface="Times New Roman" panose="02020603050405020304" pitchFamily="18" charset="0"/>
                        <a:cs typeface="Times New Roman" panose="02020603050405020304" pitchFamily="18" charset="0"/>
                      </a:endParaRPr>
                    </a:p>
                  </a:txBody>
                  <a:tcPr marL="105919" marR="105919" marT="52960" marB="52960"/>
                </a:tc>
                <a:tc>
                  <a:txBody>
                    <a:bodyPr/>
                    <a:lstStyle/>
                    <a:p>
                      <a:pPr algn="ctr"/>
                      <a:endParaRPr lang="zh-CN" altLang="en-US" sz="2000" dirty="0">
                        <a:latin typeface="Times New Roman" panose="02020603050405020304" pitchFamily="18" charset="0"/>
                        <a:cs typeface="Times New Roman" panose="02020603050405020304" pitchFamily="18" charset="0"/>
                      </a:endParaRPr>
                    </a:p>
                  </a:txBody>
                  <a:tcPr marL="105919" marR="105919" marT="52960" marB="52960"/>
                </a:tc>
                <a:tc>
                  <a:txBody>
                    <a:bodyPr/>
                    <a:lstStyle/>
                    <a:p>
                      <a:pPr algn="ctr"/>
                      <a:endParaRPr lang="zh-CN" altLang="en-US" sz="2000" dirty="0">
                        <a:latin typeface="Times New Roman" panose="02020603050405020304" pitchFamily="18" charset="0"/>
                        <a:cs typeface="Times New Roman" panose="02020603050405020304" pitchFamily="18" charset="0"/>
                      </a:endParaRPr>
                    </a:p>
                  </a:txBody>
                  <a:tcPr marL="105919" marR="105919" marT="52960" marB="52960"/>
                </a:tc>
                <a:tc>
                  <a:txBody>
                    <a:bodyPr/>
                    <a:lstStyle/>
                    <a:p>
                      <a:pPr algn="ctr"/>
                      <a:endParaRPr lang="zh-CN" altLang="en-US" sz="2000" dirty="0">
                        <a:latin typeface="Times New Roman" panose="02020603050405020304" pitchFamily="18" charset="0"/>
                        <a:cs typeface="Times New Roman" panose="02020603050405020304" pitchFamily="18" charset="0"/>
                      </a:endParaRPr>
                    </a:p>
                  </a:txBody>
                  <a:tcPr marL="105919" marR="105919" marT="52960" marB="52960"/>
                </a:tc>
                <a:tc>
                  <a:txBody>
                    <a:bodyPr/>
                    <a:lstStyle/>
                    <a:p>
                      <a:pPr algn="ctr"/>
                      <a:endParaRPr lang="zh-CN" altLang="en-US" sz="2000" dirty="0">
                        <a:latin typeface="Times New Roman" panose="02020603050405020304" pitchFamily="18" charset="0"/>
                        <a:cs typeface="Times New Roman" panose="02020603050405020304" pitchFamily="18" charset="0"/>
                      </a:endParaRPr>
                    </a:p>
                  </a:txBody>
                  <a:tcPr marL="105919" marR="105919" marT="52960" marB="52960"/>
                </a:tc>
                <a:extLst>
                  <a:ext uri="{0D108BD9-81ED-4DB2-BD59-A6C34878D82A}">
                    <a16:rowId xmlns:a16="http://schemas.microsoft.com/office/drawing/2014/main" val="2475342051"/>
                  </a:ext>
                </a:extLst>
              </a:tr>
              <a:tr h="429561">
                <a:tc>
                  <a:txBody>
                    <a:bodyPr/>
                    <a:lstStyle/>
                    <a:p>
                      <a:pPr algn="ctr"/>
                      <a:r>
                        <a:rPr lang="en-US" altLang="zh-CN" sz="2000" dirty="0"/>
                        <a:t>Wiki</a:t>
                      </a:r>
                      <a:endParaRPr lang="zh-CN" altLang="en-US" sz="2000" dirty="0">
                        <a:latin typeface="Times New Roman" panose="02020603050405020304" pitchFamily="18" charset="0"/>
                        <a:cs typeface="Times New Roman" panose="02020603050405020304" pitchFamily="18" charset="0"/>
                      </a:endParaRPr>
                    </a:p>
                  </a:txBody>
                  <a:tcPr marL="105919" marR="105919" marT="52960" marB="52960"/>
                </a:tc>
                <a:tc>
                  <a:txBody>
                    <a:bodyPr/>
                    <a:lstStyle/>
                    <a:p>
                      <a:pPr algn="ctr"/>
                      <a:endParaRPr lang="zh-CN" altLang="en-US" sz="2000" dirty="0">
                        <a:latin typeface="Times New Roman" panose="02020603050405020304" pitchFamily="18" charset="0"/>
                        <a:cs typeface="Times New Roman" panose="02020603050405020304" pitchFamily="18" charset="0"/>
                      </a:endParaRPr>
                    </a:p>
                  </a:txBody>
                  <a:tcPr marL="105919" marR="105919" marT="52960" marB="52960"/>
                </a:tc>
                <a:tc>
                  <a:txBody>
                    <a:bodyPr/>
                    <a:lstStyle/>
                    <a:p>
                      <a:pPr algn="ctr"/>
                      <a:endParaRPr lang="zh-CN" altLang="en-US" sz="2000">
                        <a:latin typeface="Times New Roman" panose="02020603050405020304" pitchFamily="18" charset="0"/>
                        <a:cs typeface="Times New Roman" panose="02020603050405020304" pitchFamily="18" charset="0"/>
                      </a:endParaRPr>
                    </a:p>
                  </a:txBody>
                  <a:tcPr marL="105919" marR="105919" marT="52960" marB="52960"/>
                </a:tc>
                <a:tc>
                  <a:txBody>
                    <a:bodyPr/>
                    <a:lstStyle/>
                    <a:p>
                      <a:pPr algn="ctr"/>
                      <a:endParaRPr lang="zh-CN" altLang="en-US" sz="2000" dirty="0">
                        <a:latin typeface="Times New Roman" panose="02020603050405020304" pitchFamily="18" charset="0"/>
                        <a:cs typeface="Times New Roman" panose="02020603050405020304" pitchFamily="18" charset="0"/>
                      </a:endParaRPr>
                    </a:p>
                  </a:txBody>
                  <a:tcPr marL="105919" marR="105919" marT="52960" marB="52960"/>
                </a:tc>
                <a:tc>
                  <a:txBody>
                    <a:bodyPr/>
                    <a:lstStyle/>
                    <a:p>
                      <a:pPr algn="ctr"/>
                      <a:endParaRPr lang="zh-CN" altLang="en-US" sz="2000" dirty="0">
                        <a:latin typeface="Times New Roman" panose="02020603050405020304" pitchFamily="18" charset="0"/>
                        <a:cs typeface="Times New Roman" panose="02020603050405020304" pitchFamily="18" charset="0"/>
                      </a:endParaRPr>
                    </a:p>
                  </a:txBody>
                  <a:tcPr marL="105919" marR="105919" marT="52960" marB="52960"/>
                </a:tc>
                <a:tc>
                  <a:txBody>
                    <a:bodyPr/>
                    <a:lstStyle/>
                    <a:p>
                      <a:pPr algn="ctr"/>
                      <a:endParaRPr lang="zh-CN" altLang="en-US" sz="2000" dirty="0">
                        <a:latin typeface="Times New Roman" panose="02020603050405020304" pitchFamily="18" charset="0"/>
                        <a:cs typeface="Times New Roman" panose="02020603050405020304" pitchFamily="18" charset="0"/>
                      </a:endParaRPr>
                    </a:p>
                  </a:txBody>
                  <a:tcPr marL="105919" marR="105919" marT="52960" marB="52960"/>
                </a:tc>
                <a:tc>
                  <a:txBody>
                    <a:bodyPr/>
                    <a:lstStyle/>
                    <a:p>
                      <a:pPr algn="ctr"/>
                      <a:endParaRPr lang="zh-CN" altLang="en-US" sz="2000" dirty="0">
                        <a:latin typeface="Times New Roman" panose="02020603050405020304" pitchFamily="18" charset="0"/>
                        <a:cs typeface="Times New Roman" panose="02020603050405020304" pitchFamily="18" charset="0"/>
                      </a:endParaRPr>
                    </a:p>
                  </a:txBody>
                  <a:tcPr marL="105919" marR="105919" marT="52960" marB="52960"/>
                </a:tc>
                <a:extLst>
                  <a:ext uri="{0D108BD9-81ED-4DB2-BD59-A6C34878D82A}">
                    <a16:rowId xmlns:a16="http://schemas.microsoft.com/office/drawing/2014/main" val="4031174241"/>
                  </a:ext>
                </a:extLst>
              </a:tr>
            </a:tbl>
          </a:graphicData>
        </a:graphic>
      </p:graphicFrame>
      <p:sp>
        <p:nvSpPr>
          <p:cNvPr id="15" name="iconfont-1043-169336">
            <a:extLst>
              <a:ext uri="{FF2B5EF4-FFF2-40B4-BE49-F238E27FC236}">
                <a16:creationId xmlns:a16="http://schemas.microsoft.com/office/drawing/2014/main" id="{8C550900-D5A0-CC04-0519-F4DB25E3BFFF}"/>
              </a:ext>
            </a:extLst>
          </p:cNvPr>
          <p:cNvSpPr>
            <a:spLocks noChangeAspect="1"/>
          </p:cNvSpPr>
          <p:nvPr/>
        </p:nvSpPr>
        <p:spPr>
          <a:xfrm>
            <a:off x="2681129" y="1932865"/>
            <a:ext cx="368806" cy="368024"/>
          </a:xfrm>
          <a:custGeom>
            <a:avLst/>
            <a:gdLst>
              <a:gd name="T0" fmla="*/ 12436 w 12765"/>
              <a:gd name="T1" fmla="*/ 0 h 12739"/>
              <a:gd name="T2" fmla="*/ 4469 w 12765"/>
              <a:gd name="T3" fmla="*/ 7970 h 12739"/>
              <a:gd name="T4" fmla="*/ 1369 w 12765"/>
              <a:gd name="T5" fmla="*/ 5163 h 12739"/>
              <a:gd name="T6" fmla="*/ 0 w 12765"/>
              <a:gd name="T7" fmla="*/ 6438 h 12739"/>
              <a:gd name="T8" fmla="*/ 5357 w 12765"/>
              <a:gd name="T9" fmla="*/ 12739 h 12739"/>
              <a:gd name="T10" fmla="*/ 12765 w 12765"/>
              <a:gd name="T11" fmla="*/ 877 h 12739"/>
              <a:gd name="T12" fmla="*/ 12436 w 12765"/>
              <a:gd name="T13" fmla="*/ 0 h 12739"/>
            </a:gdLst>
            <a:ahLst/>
            <a:cxnLst>
              <a:cxn ang="0">
                <a:pos x="T0" y="T1"/>
              </a:cxn>
              <a:cxn ang="0">
                <a:pos x="T2" y="T3"/>
              </a:cxn>
              <a:cxn ang="0">
                <a:pos x="T4" y="T5"/>
              </a:cxn>
              <a:cxn ang="0">
                <a:pos x="T6" y="T7"/>
              </a:cxn>
              <a:cxn ang="0">
                <a:pos x="T8" y="T9"/>
              </a:cxn>
              <a:cxn ang="0">
                <a:pos x="T10" y="T11"/>
              </a:cxn>
              <a:cxn ang="0">
                <a:pos x="T12" y="T13"/>
              </a:cxn>
            </a:cxnLst>
            <a:rect l="0" t="0" r="r" b="b"/>
            <a:pathLst>
              <a:path w="12765" h="12739">
                <a:moveTo>
                  <a:pt x="12436" y="0"/>
                </a:moveTo>
                <a:cubicBezTo>
                  <a:pt x="8552" y="2754"/>
                  <a:pt x="5734" y="6228"/>
                  <a:pt x="4469" y="7970"/>
                </a:cubicBezTo>
                <a:lnTo>
                  <a:pt x="1369" y="5163"/>
                </a:lnTo>
                <a:lnTo>
                  <a:pt x="0" y="6438"/>
                </a:lnTo>
                <a:lnTo>
                  <a:pt x="5357" y="12739"/>
                </a:lnTo>
                <a:cubicBezTo>
                  <a:pt x="6278" y="10010"/>
                  <a:pt x="9199" y="4669"/>
                  <a:pt x="12765" y="877"/>
                </a:cubicBezTo>
                <a:lnTo>
                  <a:pt x="12436"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confont-1043-169336">
            <a:extLst>
              <a:ext uri="{FF2B5EF4-FFF2-40B4-BE49-F238E27FC236}">
                <a16:creationId xmlns:a16="http://schemas.microsoft.com/office/drawing/2014/main" id="{C6B8D0D5-8776-379F-2304-991A5AB84413}"/>
              </a:ext>
            </a:extLst>
          </p:cNvPr>
          <p:cNvSpPr>
            <a:spLocks noChangeAspect="1"/>
          </p:cNvSpPr>
          <p:nvPr/>
        </p:nvSpPr>
        <p:spPr>
          <a:xfrm>
            <a:off x="2681129" y="2384416"/>
            <a:ext cx="368806" cy="368024"/>
          </a:xfrm>
          <a:custGeom>
            <a:avLst/>
            <a:gdLst>
              <a:gd name="T0" fmla="*/ 12436 w 12765"/>
              <a:gd name="T1" fmla="*/ 0 h 12739"/>
              <a:gd name="T2" fmla="*/ 4469 w 12765"/>
              <a:gd name="T3" fmla="*/ 7970 h 12739"/>
              <a:gd name="T4" fmla="*/ 1369 w 12765"/>
              <a:gd name="T5" fmla="*/ 5163 h 12739"/>
              <a:gd name="T6" fmla="*/ 0 w 12765"/>
              <a:gd name="T7" fmla="*/ 6438 h 12739"/>
              <a:gd name="T8" fmla="*/ 5357 w 12765"/>
              <a:gd name="T9" fmla="*/ 12739 h 12739"/>
              <a:gd name="T10" fmla="*/ 12765 w 12765"/>
              <a:gd name="T11" fmla="*/ 877 h 12739"/>
              <a:gd name="T12" fmla="*/ 12436 w 12765"/>
              <a:gd name="T13" fmla="*/ 0 h 12739"/>
            </a:gdLst>
            <a:ahLst/>
            <a:cxnLst>
              <a:cxn ang="0">
                <a:pos x="T0" y="T1"/>
              </a:cxn>
              <a:cxn ang="0">
                <a:pos x="T2" y="T3"/>
              </a:cxn>
              <a:cxn ang="0">
                <a:pos x="T4" y="T5"/>
              </a:cxn>
              <a:cxn ang="0">
                <a:pos x="T6" y="T7"/>
              </a:cxn>
              <a:cxn ang="0">
                <a:pos x="T8" y="T9"/>
              </a:cxn>
              <a:cxn ang="0">
                <a:pos x="T10" y="T11"/>
              </a:cxn>
              <a:cxn ang="0">
                <a:pos x="T12" y="T13"/>
              </a:cxn>
            </a:cxnLst>
            <a:rect l="0" t="0" r="r" b="b"/>
            <a:pathLst>
              <a:path w="12765" h="12739">
                <a:moveTo>
                  <a:pt x="12436" y="0"/>
                </a:moveTo>
                <a:cubicBezTo>
                  <a:pt x="8552" y="2754"/>
                  <a:pt x="5734" y="6228"/>
                  <a:pt x="4469" y="7970"/>
                </a:cubicBezTo>
                <a:lnTo>
                  <a:pt x="1369" y="5163"/>
                </a:lnTo>
                <a:lnTo>
                  <a:pt x="0" y="6438"/>
                </a:lnTo>
                <a:lnTo>
                  <a:pt x="5357" y="12739"/>
                </a:lnTo>
                <a:cubicBezTo>
                  <a:pt x="6278" y="10010"/>
                  <a:pt x="9199" y="4669"/>
                  <a:pt x="12765" y="877"/>
                </a:cubicBezTo>
                <a:lnTo>
                  <a:pt x="12436"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confont-1043-169336">
            <a:extLst>
              <a:ext uri="{FF2B5EF4-FFF2-40B4-BE49-F238E27FC236}">
                <a16:creationId xmlns:a16="http://schemas.microsoft.com/office/drawing/2014/main" id="{0DABDE0F-B8CB-0CF6-6EEC-BB98B7FF5C57}"/>
              </a:ext>
            </a:extLst>
          </p:cNvPr>
          <p:cNvSpPr>
            <a:spLocks noChangeAspect="1"/>
          </p:cNvSpPr>
          <p:nvPr/>
        </p:nvSpPr>
        <p:spPr>
          <a:xfrm>
            <a:off x="2681129" y="2894616"/>
            <a:ext cx="368806" cy="368024"/>
          </a:xfrm>
          <a:custGeom>
            <a:avLst/>
            <a:gdLst>
              <a:gd name="T0" fmla="*/ 12436 w 12765"/>
              <a:gd name="T1" fmla="*/ 0 h 12739"/>
              <a:gd name="T2" fmla="*/ 4469 w 12765"/>
              <a:gd name="T3" fmla="*/ 7970 h 12739"/>
              <a:gd name="T4" fmla="*/ 1369 w 12765"/>
              <a:gd name="T5" fmla="*/ 5163 h 12739"/>
              <a:gd name="T6" fmla="*/ 0 w 12765"/>
              <a:gd name="T7" fmla="*/ 6438 h 12739"/>
              <a:gd name="T8" fmla="*/ 5357 w 12765"/>
              <a:gd name="T9" fmla="*/ 12739 h 12739"/>
              <a:gd name="T10" fmla="*/ 12765 w 12765"/>
              <a:gd name="T11" fmla="*/ 877 h 12739"/>
              <a:gd name="T12" fmla="*/ 12436 w 12765"/>
              <a:gd name="T13" fmla="*/ 0 h 12739"/>
            </a:gdLst>
            <a:ahLst/>
            <a:cxnLst>
              <a:cxn ang="0">
                <a:pos x="T0" y="T1"/>
              </a:cxn>
              <a:cxn ang="0">
                <a:pos x="T2" y="T3"/>
              </a:cxn>
              <a:cxn ang="0">
                <a:pos x="T4" y="T5"/>
              </a:cxn>
              <a:cxn ang="0">
                <a:pos x="T6" y="T7"/>
              </a:cxn>
              <a:cxn ang="0">
                <a:pos x="T8" y="T9"/>
              </a:cxn>
              <a:cxn ang="0">
                <a:pos x="T10" y="T11"/>
              </a:cxn>
              <a:cxn ang="0">
                <a:pos x="T12" y="T13"/>
              </a:cxn>
            </a:cxnLst>
            <a:rect l="0" t="0" r="r" b="b"/>
            <a:pathLst>
              <a:path w="12765" h="12739">
                <a:moveTo>
                  <a:pt x="12436" y="0"/>
                </a:moveTo>
                <a:cubicBezTo>
                  <a:pt x="8552" y="2754"/>
                  <a:pt x="5734" y="6228"/>
                  <a:pt x="4469" y="7970"/>
                </a:cubicBezTo>
                <a:lnTo>
                  <a:pt x="1369" y="5163"/>
                </a:lnTo>
                <a:lnTo>
                  <a:pt x="0" y="6438"/>
                </a:lnTo>
                <a:lnTo>
                  <a:pt x="5357" y="12739"/>
                </a:lnTo>
                <a:cubicBezTo>
                  <a:pt x="6278" y="10010"/>
                  <a:pt x="9199" y="4669"/>
                  <a:pt x="12765" y="877"/>
                </a:cubicBezTo>
                <a:lnTo>
                  <a:pt x="12436"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confont-1043-169336">
            <a:extLst>
              <a:ext uri="{FF2B5EF4-FFF2-40B4-BE49-F238E27FC236}">
                <a16:creationId xmlns:a16="http://schemas.microsoft.com/office/drawing/2014/main" id="{CBE7E895-F0CC-3FF4-C900-00D61B83DE6D}"/>
              </a:ext>
            </a:extLst>
          </p:cNvPr>
          <p:cNvSpPr>
            <a:spLocks noChangeAspect="1"/>
          </p:cNvSpPr>
          <p:nvPr/>
        </p:nvSpPr>
        <p:spPr>
          <a:xfrm>
            <a:off x="4131624" y="2929101"/>
            <a:ext cx="368806" cy="368024"/>
          </a:xfrm>
          <a:custGeom>
            <a:avLst/>
            <a:gdLst>
              <a:gd name="T0" fmla="*/ 12436 w 12765"/>
              <a:gd name="T1" fmla="*/ 0 h 12739"/>
              <a:gd name="T2" fmla="*/ 4469 w 12765"/>
              <a:gd name="T3" fmla="*/ 7970 h 12739"/>
              <a:gd name="T4" fmla="*/ 1369 w 12765"/>
              <a:gd name="T5" fmla="*/ 5163 h 12739"/>
              <a:gd name="T6" fmla="*/ 0 w 12765"/>
              <a:gd name="T7" fmla="*/ 6438 h 12739"/>
              <a:gd name="T8" fmla="*/ 5357 w 12765"/>
              <a:gd name="T9" fmla="*/ 12739 h 12739"/>
              <a:gd name="T10" fmla="*/ 12765 w 12765"/>
              <a:gd name="T11" fmla="*/ 877 h 12739"/>
              <a:gd name="T12" fmla="*/ 12436 w 12765"/>
              <a:gd name="T13" fmla="*/ 0 h 12739"/>
            </a:gdLst>
            <a:ahLst/>
            <a:cxnLst>
              <a:cxn ang="0">
                <a:pos x="T0" y="T1"/>
              </a:cxn>
              <a:cxn ang="0">
                <a:pos x="T2" y="T3"/>
              </a:cxn>
              <a:cxn ang="0">
                <a:pos x="T4" y="T5"/>
              </a:cxn>
              <a:cxn ang="0">
                <a:pos x="T6" y="T7"/>
              </a:cxn>
              <a:cxn ang="0">
                <a:pos x="T8" y="T9"/>
              </a:cxn>
              <a:cxn ang="0">
                <a:pos x="T10" y="T11"/>
              </a:cxn>
              <a:cxn ang="0">
                <a:pos x="T12" y="T13"/>
              </a:cxn>
            </a:cxnLst>
            <a:rect l="0" t="0" r="r" b="b"/>
            <a:pathLst>
              <a:path w="12765" h="12739">
                <a:moveTo>
                  <a:pt x="12436" y="0"/>
                </a:moveTo>
                <a:cubicBezTo>
                  <a:pt x="8552" y="2754"/>
                  <a:pt x="5734" y="6228"/>
                  <a:pt x="4469" y="7970"/>
                </a:cubicBezTo>
                <a:lnTo>
                  <a:pt x="1369" y="5163"/>
                </a:lnTo>
                <a:lnTo>
                  <a:pt x="0" y="6438"/>
                </a:lnTo>
                <a:lnTo>
                  <a:pt x="5357" y="12739"/>
                </a:lnTo>
                <a:cubicBezTo>
                  <a:pt x="6278" y="10010"/>
                  <a:pt x="9199" y="4669"/>
                  <a:pt x="12765" y="877"/>
                </a:cubicBezTo>
                <a:lnTo>
                  <a:pt x="12436"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confont-1043-169336">
            <a:extLst>
              <a:ext uri="{FF2B5EF4-FFF2-40B4-BE49-F238E27FC236}">
                <a16:creationId xmlns:a16="http://schemas.microsoft.com/office/drawing/2014/main" id="{4D06725D-75C7-6AC1-B207-E967ACC098DE}"/>
              </a:ext>
            </a:extLst>
          </p:cNvPr>
          <p:cNvSpPr>
            <a:spLocks noChangeAspect="1"/>
          </p:cNvSpPr>
          <p:nvPr/>
        </p:nvSpPr>
        <p:spPr>
          <a:xfrm>
            <a:off x="4131624" y="1554376"/>
            <a:ext cx="368806" cy="368024"/>
          </a:xfrm>
          <a:custGeom>
            <a:avLst/>
            <a:gdLst>
              <a:gd name="T0" fmla="*/ 12436 w 12765"/>
              <a:gd name="T1" fmla="*/ 0 h 12739"/>
              <a:gd name="T2" fmla="*/ 4469 w 12765"/>
              <a:gd name="T3" fmla="*/ 7970 h 12739"/>
              <a:gd name="T4" fmla="*/ 1369 w 12765"/>
              <a:gd name="T5" fmla="*/ 5163 h 12739"/>
              <a:gd name="T6" fmla="*/ 0 w 12765"/>
              <a:gd name="T7" fmla="*/ 6438 h 12739"/>
              <a:gd name="T8" fmla="*/ 5357 w 12765"/>
              <a:gd name="T9" fmla="*/ 12739 h 12739"/>
              <a:gd name="T10" fmla="*/ 12765 w 12765"/>
              <a:gd name="T11" fmla="*/ 877 h 12739"/>
              <a:gd name="T12" fmla="*/ 12436 w 12765"/>
              <a:gd name="T13" fmla="*/ 0 h 12739"/>
            </a:gdLst>
            <a:ahLst/>
            <a:cxnLst>
              <a:cxn ang="0">
                <a:pos x="T0" y="T1"/>
              </a:cxn>
              <a:cxn ang="0">
                <a:pos x="T2" y="T3"/>
              </a:cxn>
              <a:cxn ang="0">
                <a:pos x="T4" y="T5"/>
              </a:cxn>
              <a:cxn ang="0">
                <a:pos x="T6" y="T7"/>
              </a:cxn>
              <a:cxn ang="0">
                <a:pos x="T8" y="T9"/>
              </a:cxn>
              <a:cxn ang="0">
                <a:pos x="T10" y="T11"/>
              </a:cxn>
              <a:cxn ang="0">
                <a:pos x="T12" y="T13"/>
              </a:cxn>
            </a:cxnLst>
            <a:rect l="0" t="0" r="r" b="b"/>
            <a:pathLst>
              <a:path w="12765" h="12739">
                <a:moveTo>
                  <a:pt x="12436" y="0"/>
                </a:moveTo>
                <a:cubicBezTo>
                  <a:pt x="8552" y="2754"/>
                  <a:pt x="5734" y="6228"/>
                  <a:pt x="4469" y="7970"/>
                </a:cubicBezTo>
                <a:lnTo>
                  <a:pt x="1369" y="5163"/>
                </a:lnTo>
                <a:lnTo>
                  <a:pt x="0" y="6438"/>
                </a:lnTo>
                <a:lnTo>
                  <a:pt x="5357" y="12739"/>
                </a:lnTo>
                <a:cubicBezTo>
                  <a:pt x="6278" y="10010"/>
                  <a:pt x="9199" y="4669"/>
                  <a:pt x="12765" y="877"/>
                </a:cubicBezTo>
                <a:lnTo>
                  <a:pt x="12436"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confont-1043-169336">
            <a:extLst>
              <a:ext uri="{FF2B5EF4-FFF2-40B4-BE49-F238E27FC236}">
                <a16:creationId xmlns:a16="http://schemas.microsoft.com/office/drawing/2014/main" id="{C56AB347-71E2-9985-6729-4529A8C9A15E}"/>
              </a:ext>
            </a:extLst>
          </p:cNvPr>
          <p:cNvSpPr>
            <a:spLocks noChangeAspect="1"/>
          </p:cNvSpPr>
          <p:nvPr/>
        </p:nvSpPr>
        <p:spPr>
          <a:xfrm>
            <a:off x="5600878" y="1556286"/>
            <a:ext cx="368806" cy="368024"/>
          </a:xfrm>
          <a:custGeom>
            <a:avLst/>
            <a:gdLst>
              <a:gd name="T0" fmla="*/ 12436 w 12765"/>
              <a:gd name="T1" fmla="*/ 0 h 12739"/>
              <a:gd name="T2" fmla="*/ 4469 w 12765"/>
              <a:gd name="T3" fmla="*/ 7970 h 12739"/>
              <a:gd name="T4" fmla="*/ 1369 w 12765"/>
              <a:gd name="T5" fmla="*/ 5163 h 12739"/>
              <a:gd name="T6" fmla="*/ 0 w 12765"/>
              <a:gd name="T7" fmla="*/ 6438 h 12739"/>
              <a:gd name="T8" fmla="*/ 5357 w 12765"/>
              <a:gd name="T9" fmla="*/ 12739 h 12739"/>
              <a:gd name="T10" fmla="*/ 12765 w 12765"/>
              <a:gd name="T11" fmla="*/ 877 h 12739"/>
              <a:gd name="T12" fmla="*/ 12436 w 12765"/>
              <a:gd name="T13" fmla="*/ 0 h 12739"/>
            </a:gdLst>
            <a:ahLst/>
            <a:cxnLst>
              <a:cxn ang="0">
                <a:pos x="T0" y="T1"/>
              </a:cxn>
              <a:cxn ang="0">
                <a:pos x="T2" y="T3"/>
              </a:cxn>
              <a:cxn ang="0">
                <a:pos x="T4" y="T5"/>
              </a:cxn>
              <a:cxn ang="0">
                <a:pos x="T6" y="T7"/>
              </a:cxn>
              <a:cxn ang="0">
                <a:pos x="T8" y="T9"/>
              </a:cxn>
              <a:cxn ang="0">
                <a:pos x="T10" y="T11"/>
              </a:cxn>
              <a:cxn ang="0">
                <a:pos x="T12" y="T13"/>
              </a:cxn>
            </a:cxnLst>
            <a:rect l="0" t="0" r="r" b="b"/>
            <a:pathLst>
              <a:path w="12765" h="12739">
                <a:moveTo>
                  <a:pt x="12436" y="0"/>
                </a:moveTo>
                <a:cubicBezTo>
                  <a:pt x="8552" y="2754"/>
                  <a:pt x="5734" y="6228"/>
                  <a:pt x="4469" y="7970"/>
                </a:cubicBezTo>
                <a:lnTo>
                  <a:pt x="1369" y="5163"/>
                </a:lnTo>
                <a:lnTo>
                  <a:pt x="0" y="6438"/>
                </a:lnTo>
                <a:lnTo>
                  <a:pt x="5357" y="12739"/>
                </a:lnTo>
                <a:cubicBezTo>
                  <a:pt x="6278" y="10010"/>
                  <a:pt x="9199" y="4669"/>
                  <a:pt x="12765" y="877"/>
                </a:cubicBezTo>
                <a:lnTo>
                  <a:pt x="12436"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confont-1043-169336">
            <a:extLst>
              <a:ext uri="{FF2B5EF4-FFF2-40B4-BE49-F238E27FC236}">
                <a16:creationId xmlns:a16="http://schemas.microsoft.com/office/drawing/2014/main" id="{FC9CEF80-E4A5-129F-6AB7-8176ED1709F6}"/>
              </a:ext>
            </a:extLst>
          </p:cNvPr>
          <p:cNvSpPr>
            <a:spLocks noChangeAspect="1"/>
          </p:cNvSpPr>
          <p:nvPr/>
        </p:nvSpPr>
        <p:spPr>
          <a:xfrm>
            <a:off x="5600878" y="1977665"/>
            <a:ext cx="368806" cy="368024"/>
          </a:xfrm>
          <a:custGeom>
            <a:avLst/>
            <a:gdLst>
              <a:gd name="T0" fmla="*/ 12436 w 12765"/>
              <a:gd name="T1" fmla="*/ 0 h 12739"/>
              <a:gd name="T2" fmla="*/ 4469 w 12765"/>
              <a:gd name="T3" fmla="*/ 7970 h 12739"/>
              <a:gd name="T4" fmla="*/ 1369 w 12765"/>
              <a:gd name="T5" fmla="*/ 5163 h 12739"/>
              <a:gd name="T6" fmla="*/ 0 w 12765"/>
              <a:gd name="T7" fmla="*/ 6438 h 12739"/>
              <a:gd name="T8" fmla="*/ 5357 w 12765"/>
              <a:gd name="T9" fmla="*/ 12739 h 12739"/>
              <a:gd name="T10" fmla="*/ 12765 w 12765"/>
              <a:gd name="T11" fmla="*/ 877 h 12739"/>
              <a:gd name="T12" fmla="*/ 12436 w 12765"/>
              <a:gd name="T13" fmla="*/ 0 h 12739"/>
            </a:gdLst>
            <a:ahLst/>
            <a:cxnLst>
              <a:cxn ang="0">
                <a:pos x="T0" y="T1"/>
              </a:cxn>
              <a:cxn ang="0">
                <a:pos x="T2" y="T3"/>
              </a:cxn>
              <a:cxn ang="0">
                <a:pos x="T4" y="T5"/>
              </a:cxn>
              <a:cxn ang="0">
                <a:pos x="T6" y="T7"/>
              </a:cxn>
              <a:cxn ang="0">
                <a:pos x="T8" y="T9"/>
              </a:cxn>
              <a:cxn ang="0">
                <a:pos x="T10" y="T11"/>
              </a:cxn>
              <a:cxn ang="0">
                <a:pos x="T12" y="T13"/>
              </a:cxn>
            </a:cxnLst>
            <a:rect l="0" t="0" r="r" b="b"/>
            <a:pathLst>
              <a:path w="12765" h="12739">
                <a:moveTo>
                  <a:pt x="12436" y="0"/>
                </a:moveTo>
                <a:cubicBezTo>
                  <a:pt x="8552" y="2754"/>
                  <a:pt x="5734" y="6228"/>
                  <a:pt x="4469" y="7970"/>
                </a:cubicBezTo>
                <a:lnTo>
                  <a:pt x="1369" y="5163"/>
                </a:lnTo>
                <a:lnTo>
                  <a:pt x="0" y="6438"/>
                </a:lnTo>
                <a:lnTo>
                  <a:pt x="5357" y="12739"/>
                </a:lnTo>
                <a:cubicBezTo>
                  <a:pt x="6278" y="10010"/>
                  <a:pt x="9199" y="4669"/>
                  <a:pt x="12765" y="877"/>
                </a:cubicBezTo>
                <a:lnTo>
                  <a:pt x="12436"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confont-1043-169336">
            <a:extLst>
              <a:ext uri="{FF2B5EF4-FFF2-40B4-BE49-F238E27FC236}">
                <a16:creationId xmlns:a16="http://schemas.microsoft.com/office/drawing/2014/main" id="{A6EF8B98-BA3A-F9E9-5BB9-7CD8E2037E49}"/>
              </a:ext>
            </a:extLst>
          </p:cNvPr>
          <p:cNvSpPr>
            <a:spLocks noChangeAspect="1"/>
          </p:cNvSpPr>
          <p:nvPr/>
        </p:nvSpPr>
        <p:spPr>
          <a:xfrm>
            <a:off x="7083986" y="1959427"/>
            <a:ext cx="368806" cy="368024"/>
          </a:xfrm>
          <a:custGeom>
            <a:avLst/>
            <a:gdLst>
              <a:gd name="T0" fmla="*/ 12436 w 12765"/>
              <a:gd name="T1" fmla="*/ 0 h 12739"/>
              <a:gd name="T2" fmla="*/ 4469 w 12765"/>
              <a:gd name="T3" fmla="*/ 7970 h 12739"/>
              <a:gd name="T4" fmla="*/ 1369 w 12765"/>
              <a:gd name="T5" fmla="*/ 5163 h 12739"/>
              <a:gd name="T6" fmla="*/ 0 w 12765"/>
              <a:gd name="T7" fmla="*/ 6438 h 12739"/>
              <a:gd name="T8" fmla="*/ 5357 w 12765"/>
              <a:gd name="T9" fmla="*/ 12739 h 12739"/>
              <a:gd name="T10" fmla="*/ 12765 w 12765"/>
              <a:gd name="T11" fmla="*/ 877 h 12739"/>
              <a:gd name="T12" fmla="*/ 12436 w 12765"/>
              <a:gd name="T13" fmla="*/ 0 h 12739"/>
            </a:gdLst>
            <a:ahLst/>
            <a:cxnLst>
              <a:cxn ang="0">
                <a:pos x="T0" y="T1"/>
              </a:cxn>
              <a:cxn ang="0">
                <a:pos x="T2" y="T3"/>
              </a:cxn>
              <a:cxn ang="0">
                <a:pos x="T4" y="T5"/>
              </a:cxn>
              <a:cxn ang="0">
                <a:pos x="T6" y="T7"/>
              </a:cxn>
              <a:cxn ang="0">
                <a:pos x="T8" y="T9"/>
              </a:cxn>
              <a:cxn ang="0">
                <a:pos x="T10" y="T11"/>
              </a:cxn>
              <a:cxn ang="0">
                <a:pos x="T12" y="T13"/>
              </a:cxn>
            </a:cxnLst>
            <a:rect l="0" t="0" r="r" b="b"/>
            <a:pathLst>
              <a:path w="12765" h="12739">
                <a:moveTo>
                  <a:pt x="12436" y="0"/>
                </a:moveTo>
                <a:cubicBezTo>
                  <a:pt x="8552" y="2754"/>
                  <a:pt x="5734" y="6228"/>
                  <a:pt x="4469" y="7970"/>
                </a:cubicBezTo>
                <a:lnTo>
                  <a:pt x="1369" y="5163"/>
                </a:lnTo>
                <a:lnTo>
                  <a:pt x="0" y="6438"/>
                </a:lnTo>
                <a:lnTo>
                  <a:pt x="5357" y="12739"/>
                </a:lnTo>
                <a:cubicBezTo>
                  <a:pt x="6278" y="10010"/>
                  <a:pt x="9199" y="4669"/>
                  <a:pt x="12765" y="877"/>
                </a:cubicBezTo>
                <a:lnTo>
                  <a:pt x="12436"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iconfont-1043-169336">
            <a:extLst>
              <a:ext uri="{FF2B5EF4-FFF2-40B4-BE49-F238E27FC236}">
                <a16:creationId xmlns:a16="http://schemas.microsoft.com/office/drawing/2014/main" id="{6F6FC3F8-F7D0-36DC-70FC-8D4E2FA34D49}"/>
              </a:ext>
            </a:extLst>
          </p:cNvPr>
          <p:cNvSpPr>
            <a:spLocks noChangeAspect="1"/>
          </p:cNvSpPr>
          <p:nvPr/>
        </p:nvSpPr>
        <p:spPr>
          <a:xfrm>
            <a:off x="7070132" y="1520315"/>
            <a:ext cx="368806" cy="368024"/>
          </a:xfrm>
          <a:custGeom>
            <a:avLst/>
            <a:gdLst>
              <a:gd name="T0" fmla="*/ 12436 w 12765"/>
              <a:gd name="T1" fmla="*/ 0 h 12739"/>
              <a:gd name="T2" fmla="*/ 4469 w 12765"/>
              <a:gd name="T3" fmla="*/ 7970 h 12739"/>
              <a:gd name="T4" fmla="*/ 1369 w 12765"/>
              <a:gd name="T5" fmla="*/ 5163 h 12739"/>
              <a:gd name="T6" fmla="*/ 0 w 12765"/>
              <a:gd name="T7" fmla="*/ 6438 h 12739"/>
              <a:gd name="T8" fmla="*/ 5357 w 12765"/>
              <a:gd name="T9" fmla="*/ 12739 h 12739"/>
              <a:gd name="T10" fmla="*/ 12765 w 12765"/>
              <a:gd name="T11" fmla="*/ 877 h 12739"/>
              <a:gd name="T12" fmla="*/ 12436 w 12765"/>
              <a:gd name="T13" fmla="*/ 0 h 12739"/>
            </a:gdLst>
            <a:ahLst/>
            <a:cxnLst>
              <a:cxn ang="0">
                <a:pos x="T0" y="T1"/>
              </a:cxn>
              <a:cxn ang="0">
                <a:pos x="T2" y="T3"/>
              </a:cxn>
              <a:cxn ang="0">
                <a:pos x="T4" y="T5"/>
              </a:cxn>
              <a:cxn ang="0">
                <a:pos x="T6" y="T7"/>
              </a:cxn>
              <a:cxn ang="0">
                <a:pos x="T8" y="T9"/>
              </a:cxn>
              <a:cxn ang="0">
                <a:pos x="T10" y="T11"/>
              </a:cxn>
              <a:cxn ang="0">
                <a:pos x="T12" y="T13"/>
              </a:cxn>
            </a:cxnLst>
            <a:rect l="0" t="0" r="r" b="b"/>
            <a:pathLst>
              <a:path w="12765" h="12739">
                <a:moveTo>
                  <a:pt x="12436" y="0"/>
                </a:moveTo>
                <a:cubicBezTo>
                  <a:pt x="8552" y="2754"/>
                  <a:pt x="5734" y="6228"/>
                  <a:pt x="4469" y="7970"/>
                </a:cubicBezTo>
                <a:lnTo>
                  <a:pt x="1369" y="5163"/>
                </a:lnTo>
                <a:lnTo>
                  <a:pt x="0" y="6438"/>
                </a:lnTo>
                <a:lnTo>
                  <a:pt x="5357" y="12739"/>
                </a:lnTo>
                <a:cubicBezTo>
                  <a:pt x="6278" y="10010"/>
                  <a:pt x="9199" y="4669"/>
                  <a:pt x="12765" y="877"/>
                </a:cubicBezTo>
                <a:lnTo>
                  <a:pt x="12436"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confont-1043-169336">
            <a:extLst>
              <a:ext uri="{FF2B5EF4-FFF2-40B4-BE49-F238E27FC236}">
                <a16:creationId xmlns:a16="http://schemas.microsoft.com/office/drawing/2014/main" id="{EC8A0AE7-9FC9-8798-35AA-5B6E52565CF7}"/>
              </a:ext>
            </a:extLst>
          </p:cNvPr>
          <p:cNvSpPr>
            <a:spLocks noChangeAspect="1"/>
          </p:cNvSpPr>
          <p:nvPr/>
        </p:nvSpPr>
        <p:spPr>
          <a:xfrm>
            <a:off x="7070132" y="2921178"/>
            <a:ext cx="368806" cy="368024"/>
          </a:xfrm>
          <a:custGeom>
            <a:avLst/>
            <a:gdLst>
              <a:gd name="T0" fmla="*/ 12436 w 12765"/>
              <a:gd name="T1" fmla="*/ 0 h 12739"/>
              <a:gd name="T2" fmla="*/ 4469 w 12765"/>
              <a:gd name="T3" fmla="*/ 7970 h 12739"/>
              <a:gd name="T4" fmla="*/ 1369 w 12765"/>
              <a:gd name="T5" fmla="*/ 5163 h 12739"/>
              <a:gd name="T6" fmla="*/ 0 w 12765"/>
              <a:gd name="T7" fmla="*/ 6438 h 12739"/>
              <a:gd name="T8" fmla="*/ 5357 w 12765"/>
              <a:gd name="T9" fmla="*/ 12739 h 12739"/>
              <a:gd name="T10" fmla="*/ 12765 w 12765"/>
              <a:gd name="T11" fmla="*/ 877 h 12739"/>
              <a:gd name="T12" fmla="*/ 12436 w 12765"/>
              <a:gd name="T13" fmla="*/ 0 h 12739"/>
            </a:gdLst>
            <a:ahLst/>
            <a:cxnLst>
              <a:cxn ang="0">
                <a:pos x="T0" y="T1"/>
              </a:cxn>
              <a:cxn ang="0">
                <a:pos x="T2" y="T3"/>
              </a:cxn>
              <a:cxn ang="0">
                <a:pos x="T4" y="T5"/>
              </a:cxn>
              <a:cxn ang="0">
                <a:pos x="T6" y="T7"/>
              </a:cxn>
              <a:cxn ang="0">
                <a:pos x="T8" y="T9"/>
              </a:cxn>
              <a:cxn ang="0">
                <a:pos x="T10" y="T11"/>
              </a:cxn>
              <a:cxn ang="0">
                <a:pos x="T12" y="T13"/>
              </a:cxn>
            </a:cxnLst>
            <a:rect l="0" t="0" r="r" b="b"/>
            <a:pathLst>
              <a:path w="12765" h="12739">
                <a:moveTo>
                  <a:pt x="12436" y="0"/>
                </a:moveTo>
                <a:cubicBezTo>
                  <a:pt x="8552" y="2754"/>
                  <a:pt x="5734" y="6228"/>
                  <a:pt x="4469" y="7970"/>
                </a:cubicBezTo>
                <a:lnTo>
                  <a:pt x="1369" y="5163"/>
                </a:lnTo>
                <a:lnTo>
                  <a:pt x="0" y="6438"/>
                </a:lnTo>
                <a:lnTo>
                  <a:pt x="5357" y="12739"/>
                </a:lnTo>
                <a:cubicBezTo>
                  <a:pt x="6278" y="10010"/>
                  <a:pt x="9199" y="4669"/>
                  <a:pt x="12765" y="877"/>
                </a:cubicBezTo>
                <a:lnTo>
                  <a:pt x="12436"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confont-1043-169336">
            <a:extLst>
              <a:ext uri="{FF2B5EF4-FFF2-40B4-BE49-F238E27FC236}">
                <a16:creationId xmlns:a16="http://schemas.microsoft.com/office/drawing/2014/main" id="{3043E226-7860-EB44-A68A-3CB80CAD10D3}"/>
              </a:ext>
            </a:extLst>
          </p:cNvPr>
          <p:cNvSpPr>
            <a:spLocks noChangeAspect="1"/>
          </p:cNvSpPr>
          <p:nvPr/>
        </p:nvSpPr>
        <p:spPr>
          <a:xfrm>
            <a:off x="8582715" y="3540349"/>
            <a:ext cx="368806" cy="368024"/>
          </a:xfrm>
          <a:custGeom>
            <a:avLst/>
            <a:gdLst>
              <a:gd name="T0" fmla="*/ 12436 w 12765"/>
              <a:gd name="T1" fmla="*/ 0 h 12739"/>
              <a:gd name="T2" fmla="*/ 4469 w 12765"/>
              <a:gd name="T3" fmla="*/ 7970 h 12739"/>
              <a:gd name="T4" fmla="*/ 1369 w 12765"/>
              <a:gd name="T5" fmla="*/ 5163 h 12739"/>
              <a:gd name="T6" fmla="*/ 0 w 12765"/>
              <a:gd name="T7" fmla="*/ 6438 h 12739"/>
              <a:gd name="T8" fmla="*/ 5357 w 12765"/>
              <a:gd name="T9" fmla="*/ 12739 h 12739"/>
              <a:gd name="T10" fmla="*/ 12765 w 12765"/>
              <a:gd name="T11" fmla="*/ 877 h 12739"/>
              <a:gd name="T12" fmla="*/ 12436 w 12765"/>
              <a:gd name="T13" fmla="*/ 0 h 12739"/>
            </a:gdLst>
            <a:ahLst/>
            <a:cxnLst>
              <a:cxn ang="0">
                <a:pos x="T0" y="T1"/>
              </a:cxn>
              <a:cxn ang="0">
                <a:pos x="T2" y="T3"/>
              </a:cxn>
              <a:cxn ang="0">
                <a:pos x="T4" y="T5"/>
              </a:cxn>
              <a:cxn ang="0">
                <a:pos x="T6" y="T7"/>
              </a:cxn>
              <a:cxn ang="0">
                <a:pos x="T8" y="T9"/>
              </a:cxn>
              <a:cxn ang="0">
                <a:pos x="T10" y="T11"/>
              </a:cxn>
              <a:cxn ang="0">
                <a:pos x="T12" y="T13"/>
              </a:cxn>
            </a:cxnLst>
            <a:rect l="0" t="0" r="r" b="b"/>
            <a:pathLst>
              <a:path w="12765" h="12739">
                <a:moveTo>
                  <a:pt x="12436" y="0"/>
                </a:moveTo>
                <a:cubicBezTo>
                  <a:pt x="8552" y="2754"/>
                  <a:pt x="5734" y="6228"/>
                  <a:pt x="4469" y="7970"/>
                </a:cubicBezTo>
                <a:lnTo>
                  <a:pt x="1369" y="5163"/>
                </a:lnTo>
                <a:lnTo>
                  <a:pt x="0" y="6438"/>
                </a:lnTo>
                <a:lnTo>
                  <a:pt x="5357" y="12739"/>
                </a:lnTo>
                <a:cubicBezTo>
                  <a:pt x="6278" y="10010"/>
                  <a:pt x="9199" y="4669"/>
                  <a:pt x="12765" y="877"/>
                </a:cubicBezTo>
                <a:lnTo>
                  <a:pt x="12436"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confont-1043-169336">
            <a:extLst>
              <a:ext uri="{FF2B5EF4-FFF2-40B4-BE49-F238E27FC236}">
                <a16:creationId xmlns:a16="http://schemas.microsoft.com/office/drawing/2014/main" id="{E3741D79-929F-2287-A742-0195D93619E7}"/>
              </a:ext>
            </a:extLst>
          </p:cNvPr>
          <p:cNvSpPr>
            <a:spLocks noChangeAspect="1"/>
          </p:cNvSpPr>
          <p:nvPr/>
        </p:nvSpPr>
        <p:spPr>
          <a:xfrm>
            <a:off x="10008640" y="1530313"/>
            <a:ext cx="368806" cy="368024"/>
          </a:xfrm>
          <a:custGeom>
            <a:avLst/>
            <a:gdLst>
              <a:gd name="T0" fmla="*/ 12436 w 12765"/>
              <a:gd name="T1" fmla="*/ 0 h 12739"/>
              <a:gd name="T2" fmla="*/ 4469 w 12765"/>
              <a:gd name="T3" fmla="*/ 7970 h 12739"/>
              <a:gd name="T4" fmla="*/ 1369 w 12765"/>
              <a:gd name="T5" fmla="*/ 5163 h 12739"/>
              <a:gd name="T6" fmla="*/ 0 w 12765"/>
              <a:gd name="T7" fmla="*/ 6438 h 12739"/>
              <a:gd name="T8" fmla="*/ 5357 w 12765"/>
              <a:gd name="T9" fmla="*/ 12739 h 12739"/>
              <a:gd name="T10" fmla="*/ 12765 w 12765"/>
              <a:gd name="T11" fmla="*/ 877 h 12739"/>
              <a:gd name="T12" fmla="*/ 12436 w 12765"/>
              <a:gd name="T13" fmla="*/ 0 h 12739"/>
            </a:gdLst>
            <a:ahLst/>
            <a:cxnLst>
              <a:cxn ang="0">
                <a:pos x="T0" y="T1"/>
              </a:cxn>
              <a:cxn ang="0">
                <a:pos x="T2" y="T3"/>
              </a:cxn>
              <a:cxn ang="0">
                <a:pos x="T4" y="T5"/>
              </a:cxn>
              <a:cxn ang="0">
                <a:pos x="T6" y="T7"/>
              </a:cxn>
              <a:cxn ang="0">
                <a:pos x="T8" y="T9"/>
              </a:cxn>
              <a:cxn ang="0">
                <a:pos x="T10" y="T11"/>
              </a:cxn>
              <a:cxn ang="0">
                <a:pos x="T12" y="T13"/>
              </a:cxn>
            </a:cxnLst>
            <a:rect l="0" t="0" r="r" b="b"/>
            <a:pathLst>
              <a:path w="12765" h="12739">
                <a:moveTo>
                  <a:pt x="12436" y="0"/>
                </a:moveTo>
                <a:cubicBezTo>
                  <a:pt x="8552" y="2754"/>
                  <a:pt x="5734" y="6228"/>
                  <a:pt x="4469" y="7970"/>
                </a:cubicBezTo>
                <a:lnTo>
                  <a:pt x="1369" y="5163"/>
                </a:lnTo>
                <a:lnTo>
                  <a:pt x="0" y="6438"/>
                </a:lnTo>
                <a:lnTo>
                  <a:pt x="5357" y="12739"/>
                </a:lnTo>
                <a:cubicBezTo>
                  <a:pt x="6278" y="10010"/>
                  <a:pt x="9199" y="4669"/>
                  <a:pt x="12765" y="877"/>
                </a:cubicBezTo>
                <a:lnTo>
                  <a:pt x="12436"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文本框 28">
            <a:extLst>
              <a:ext uri="{FF2B5EF4-FFF2-40B4-BE49-F238E27FC236}">
                <a16:creationId xmlns:a16="http://schemas.microsoft.com/office/drawing/2014/main" id="{AABB3A2A-A3B1-5723-1071-F6361A7E342F}"/>
              </a:ext>
            </a:extLst>
          </p:cNvPr>
          <p:cNvSpPr txBox="1"/>
          <p:nvPr/>
        </p:nvSpPr>
        <p:spPr>
          <a:xfrm>
            <a:off x="7824421" y="4684729"/>
            <a:ext cx="3714478" cy="523220"/>
          </a:xfrm>
          <a:prstGeom prst="rect">
            <a:avLst/>
          </a:prstGeom>
          <a:noFill/>
        </p:spPr>
        <p:txBody>
          <a:bodyPr wrap="none" rtlCol="0">
            <a:spAutoFit/>
          </a:bodyPr>
          <a:lstStyle/>
          <a:p>
            <a:r>
              <a:rPr kumimoji="1" lang="en-US" altLang="zh-CN" sz="2800" dirty="0">
                <a:latin typeface="Times New Roman" panose="02020603050405020304" pitchFamily="18" charset="0"/>
                <a:cs typeface="Times New Roman" panose="02020603050405020304" pitchFamily="18" charset="0"/>
              </a:rPr>
              <a:t>Learn more on our wiki!</a:t>
            </a:r>
            <a:endParaRPr kumimoji="1" lang="zh-CN" altLang="en-US" sz="2800" dirty="0">
              <a:latin typeface="Times New Roman" panose="02020603050405020304" pitchFamily="18" charset="0"/>
              <a:cs typeface="Times New Roman" panose="02020603050405020304" pitchFamily="18" charset="0"/>
            </a:endParaRPr>
          </a:p>
        </p:txBody>
      </p:sp>
      <p:sp>
        <p:nvSpPr>
          <p:cNvPr id="46" name="iconfont-1043-169336">
            <a:extLst>
              <a:ext uri="{FF2B5EF4-FFF2-40B4-BE49-F238E27FC236}">
                <a16:creationId xmlns:a16="http://schemas.microsoft.com/office/drawing/2014/main" id="{6A9CE67C-AD66-27C8-6FA3-7E20E93DCE0C}"/>
              </a:ext>
            </a:extLst>
          </p:cNvPr>
          <p:cNvSpPr>
            <a:spLocks noChangeAspect="1"/>
          </p:cNvSpPr>
          <p:nvPr/>
        </p:nvSpPr>
        <p:spPr>
          <a:xfrm>
            <a:off x="7083986" y="2389454"/>
            <a:ext cx="368806" cy="368024"/>
          </a:xfrm>
          <a:custGeom>
            <a:avLst/>
            <a:gdLst>
              <a:gd name="T0" fmla="*/ 12436 w 12765"/>
              <a:gd name="T1" fmla="*/ 0 h 12739"/>
              <a:gd name="T2" fmla="*/ 4469 w 12765"/>
              <a:gd name="T3" fmla="*/ 7970 h 12739"/>
              <a:gd name="T4" fmla="*/ 1369 w 12765"/>
              <a:gd name="T5" fmla="*/ 5163 h 12739"/>
              <a:gd name="T6" fmla="*/ 0 w 12765"/>
              <a:gd name="T7" fmla="*/ 6438 h 12739"/>
              <a:gd name="T8" fmla="*/ 5357 w 12765"/>
              <a:gd name="T9" fmla="*/ 12739 h 12739"/>
              <a:gd name="T10" fmla="*/ 12765 w 12765"/>
              <a:gd name="T11" fmla="*/ 877 h 12739"/>
              <a:gd name="T12" fmla="*/ 12436 w 12765"/>
              <a:gd name="T13" fmla="*/ 0 h 12739"/>
            </a:gdLst>
            <a:ahLst/>
            <a:cxnLst>
              <a:cxn ang="0">
                <a:pos x="T0" y="T1"/>
              </a:cxn>
              <a:cxn ang="0">
                <a:pos x="T2" y="T3"/>
              </a:cxn>
              <a:cxn ang="0">
                <a:pos x="T4" y="T5"/>
              </a:cxn>
              <a:cxn ang="0">
                <a:pos x="T6" y="T7"/>
              </a:cxn>
              <a:cxn ang="0">
                <a:pos x="T8" y="T9"/>
              </a:cxn>
              <a:cxn ang="0">
                <a:pos x="T10" y="T11"/>
              </a:cxn>
              <a:cxn ang="0">
                <a:pos x="T12" y="T13"/>
              </a:cxn>
            </a:cxnLst>
            <a:rect l="0" t="0" r="r" b="b"/>
            <a:pathLst>
              <a:path w="12765" h="12739">
                <a:moveTo>
                  <a:pt x="12436" y="0"/>
                </a:moveTo>
                <a:cubicBezTo>
                  <a:pt x="8552" y="2754"/>
                  <a:pt x="5734" y="6228"/>
                  <a:pt x="4469" y="7970"/>
                </a:cubicBezTo>
                <a:lnTo>
                  <a:pt x="1369" y="5163"/>
                </a:lnTo>
                <a:lnTo>
                  <a:pt x="0" y="6438"/>
                </a:lnTo>
                <a:lnTo>
                  <a:pt x="5357" y="12739"/>
                </a:lnTo>
                <a:cubicBezTo>
                  <a:pt x="6278" y="10010"/>
                  <a:pt x="9199" y="4669"/>
                  <a:pt x="12765" y="877"/>
                </a:cubicBezTo>
                <a:lnTo>
                  <a:pt x="12436"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微信图片_20240225090606">
            <a:extLst>
              <a:ext uri="{FF2B5EF4-FFF2-40B4-BE49-F238E27FC236}">
                <a16:creationId xmlns:a16="http://schemas.microsoft.com/office/drawing/2014/main" id="{76D3C218-3AB2-A09F-C423-1D9D5C51BCB8}"/>
              </a:ext>
            </a:extLst>
          </p:cNvPr>
          <p:cNvPicPr>
            <a:picLocks noChangeAspect="1"/>
          </p:cNvPicPr>
          <p:nvPr/>
        </p:nvPicPr>
        <p:blipFill rotWithShape="1">
          <a:blip r:embed="rId4">
            <a:alphaModFix/>
          </a:blip>
          <a:srcRect t="2415" r="9227" b="24893"/>
          <a:stretch/>
        </p:blipFill>
        <p:spPr>
          <a:xfrm>
            <a:off x="-132209" y="0"/>
            <a:ext cx="12324209" cy="6859422"/>
          </a:xfrm>
          <a:prstGeom prst="rect">
            <a:avLst/>
          </a:prstGeom>
          <a:effectLst>
            <a:reflection endPos="0" dist="50800" dir="5400000" sy="-100000" algn="bl" rotWithShape="0"/>
          </a:effectLst>
        </p:spPr>
      </p:pic>
      <p:pic>
        <p:nvPicPr>
          <p:cNvPr id="3" name="图片 2">
            <a:extLst>
              <a:ext uri="{FF2B5EF4-FFF2-40B4-BE49-F238E27FC236}">
                <a16:creationId xmlns:a16="http://schemas.microsoft.com/office/drawing/2014/main" id="{CC02B919-5051-9558-F6DB-2FDBB25757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1390" y="-119262"/>
            <a:ext cx="18321807" cy="1048608"/>
          </a:xfrm>
          <a:prstGeom prst="rect">
            <a:avLst/>
          </a:prstGeom>
        </p:spPr>
      </p:pic>
      <p:sp>
        <p:nvSpPr>
          <p:cNvPr id="6" name="文本框 5">
            <a:extLst>
              <a:ext uri="{FF2B5EF4-FFF2-40B4-BE49-F238E27FC236}">
                <a16:creationId xmlns:a16="http://schemas.microsoft.com/office/drawing/2014/main" id="{1EF00ABC-262A-9B22-3B32-0B730ABAC682}"/>
              </a:ext>
            </a:extLst>
          </p:cNvPr>
          <p:cNvSpPr txBox="1"/>
          <p:nvPr/>
        </p:nvSpPr>
        <p:spPr>
          <a:xfrm>
            <a:off x="611164" y="-76401"/>
            <a:ext cx="2882840" cy="707886"/>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Background</a:t>
            </a:r>
            <a:endParaRPr kumimoji="1" lang="zh-CN" altLang="en-US" sz="4000" b="1"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39C88F3E-C6E5-AF7D-1B1F-26AAD4BA7700}"/>
              </a:ext>
            </a:extLst>
          </p:cNvPr>
          <p:cNvSpPr txBox="1"/>
          <p:nvPr/>
        </p:nvSpPr>
        <p:spPr>
          <a:xfrm>
            <a:off x="5608671" y="1890368"/>
            <a:ext cx="5513164" cy="523220"/>
          </a:xfrm>
          <a:prstGeom prst="rect">
            <a:avLst/>
          </a:prstGeom>
          <a:noFill/>
        </p:spPr>
        <p:txBody>
          <a:bodyPr wrap="square">
            <a:spAutoFit/>
          </a:bodyPr>
          <a:lstStyle/>
          <a:p>
            <a:r>
              <a:rPr lang="en-US" altLang="zh-CN" sz="2800" i="0" u="none" strike="noStrike" dirty="0">
                <a:solidFill>
                  <a:srgbClr val="000000"/>
                </a:solidFill>
                <a:effectLst/>
                <a:latin typeface="Times New Roman" panose="02020603050405020304" pitchFamily="18" charset="0"/>
                <a:cs typeface="Times New Roman" panose="02020603050405020304" pitchFamily="18" charset="0"/>
              </a:rPr>
              <a:t>What if?</a:t>
            </a:r>
            <a:endParaRPr lang="zh-CN" altLang="en-US" sz="2800" dirty="0">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42E3A58D-7B22-0197-C7A5-6587E9824ECC}"/>
              </a:ext>
            </a:extLst>
          </p:cNvPr>
          <p:cNvSpPr txBox="1"/>
          <p:nvPr/>
        </p:nvSpPr>
        <p:spPr>
          <a:xfrm>
            <a:off x="5608671" y="2967085"/>
            <a:ext cx="6291911" cy="1477328"/>
          </a:xfrm>
          <a:prstGeom prst="rect">
            <a:avLst/>
          </a:prstGeom>
          <a:noFill/>
        </p:spPr>
        <p:txBody>
          <a:bodyPr wrap="square">
            <a:spAutoFit/>
          </a:bodyPr>
          <a:lstStyle/>
          <a:p>
            <a:r>
              <a:rPr lang="en-US" altLang="zh-CN" b="0" i="1" u="none" strike="noStrike" dirty="0">
                <a:solidFill>
                  <a:srgbClr val="666666"/>
                </a:solidFill>
                <a:effectLst/>
                <a:latin typeface="Poppins" pitchFamily="2" charset="0"/>
              </a:rPr>
              <a:t>We may build a </a:t>
            </a:r>
            <a:r>
              <a:rPr lang="en-US" altLang="zh-CN" b="1" i="1" u="none" strike="noStrike" dirty="0">
                <a:solidFill>
                  <a:srgbClr val="00B050"/>
                </a:solidFill>
                <a:effectLst/>
                <a:latin typeface="Poppins" pitchFamily="2" charset="0"/>
              </a:rPr>
              <a:t>wireless</a:t>
            </a:r>
            <a:r>
              <a:rPr lang="en-US" altLang="zh-CN" b="0" i="1" u="none" strike="noStrike" dirty="0">
                <a:solidFill>
                  <a:srgbClr val="666666"/>
                </a:solidFill>
                <a:effectLst/>
                <a:latin typeface="Poppins" pitchFamily="2" charset="0"/>
              </a:rPr>
              <a:t> system based on the </a:t>
            </a:r>
            <a:r>
              <a:rPr lang="en-US" altLang="zh-CN" b="1" i="1" u="none" strike="noStrike" dirty="0">
                <a:solidFill>
                  <a:srgbClr val="00B050"/>
                </a:solidFill>
                <a:effectLst/>
                <a:latin typeface="Poppins" pitchFamily="2" charset="0"/>
              </a:rPr>
              <a:t>natural bio-luminescence system </a:t>
            </a:r>
            <a:r>
              <a:rPr lang="en-US" altLang="zh-CN" b="0" i="1" u="none" strike="noStrike" dirty="0">
                <a:solidFill>
                  <a:srgbClr val="666666"/>
                </a:solidFill>
                <a:effectLst/>
                <a:latin typeface="Poppins" pitchFamily="2" charset="0"/>
              </a:rPr>
              <a:t>to substitute street light, using </a:t>
            </a:r>
            <a:r>
              <a:rPr lang="en-US" altLang="zh-CN" b="1" i="1" u="none" strike="noStrike" dirty="0">
                <a:solidFill>
                  <a:srgbClr val="00B050"/>
                </a:solidFill>
                <a:effectLst/>
                <a:latin typeface="Poppins" pitchFamily="2" charset="0"/>
              </a:rPr>
              <a:t>bio-switch</a:t>
            </a:r>
            <a:r>
              <a:rPr lang="en-US" altLang="zh-CN" b="0" i="1" u="none" strike="noStrike" dirty="0">
                <a:solidFill>
                  <a:srgbClr val="666666"/>
                </a:solidFill>
                <a:effectLst/>
                <a:latin typeface="Poppins" pitchFamily="2" charset="0"/>
              </a:rPr>
              <a:t> to control light emission. Synthetic biology also give a chance to make this system </a:t>
            </a:r>
            <a:r>
              <a:rPr lang="en-US" altLang="zh-CN" b="1" i="1" u="none" strike="noStrike" dirty="0">
                <a:solidFill>
                  <a:srgbClr val="00B050"/>
                </a:solidFill>
                <a:effectLst/>
                <a:latin typeface="Poppins" pitchFamily="2" charset="0"/>
              </a:rPr>
              <a:t>carbon neutral </a:t>
            </a:r>
            <a:r>
              <a:rPr lang="en-US" altLang="zh-CN" b="0" i="1" u="none" strike="noStrike" dirty="0">
                <a:solidFill>
                  <a:srgbClr val="666666"/>
                </a:solidFill>
                <a:effectLst/>
                <a:latin typeface="Poppins" pitchFamily="2" charset="0"/>
              </a:rPr>
              <a:t>or even carbon absorption!</a:t>
            </a:r>
            <a:r>
              <a:rPr lang="zh-CN" altLang="en-US" b="0" i="1" u="none" strike="noStrike" dirty="0">
                <a:solidFill>
                  <a:srgbClr val="666666"/>
                </a:solidFill>
                <a:effectLst/>
                <a:latin typeface="Poppins" pitchFamily="2" charset="0"/>
              </a:rPr>
              <a:t> </a:t>
            </a:r>
            <a:endParaRPr lang="zh-CN" altLang="en-US" dirty="0"/>
          </a:p>
        </p:txBody>
      </p:sp>
      <p:pic>
        <p:nvPicPr>
          <p:cNvPr id="5" name="图片 4">
            <a:extLst>
              <a:ext uri="{FF2B5EF4-FFF2-40B4-BE49-F238E27FC236}">
                <a16:creationId xmlns:a16="http://schemas.microsoft.com/office/drawing/2014/main" id="{157AF295-3395-F724-C3BB-BF89C91787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164" y="1048608"/>
            <a:ext cx="4254134" cy="4254134"/>
          </a:xfrm>
          <a:prstGeom prst="rect">
            <a:avLst/>
          </a:prstGeom>
          <a:effectLst>
            <a:softEdge rad="38100"/>
          </a:effectLst>
        </p:spPr>
      </p:pic>
      <p:sp>
        <p:nvSpPr>
          <p:cNvPr id="2" name="文本框 1">
            <a:extLst>
              <a:ext uri="{FF2B5EF4-FFF2-40B4-BE49-F238E27FC236}">
                <a16:creationId xmlns:a16="http://schemas.microsoft.com/office/drawing/2014/main" id="{9F71EFF3-88A2-6343-D6A8-994F4430AD40}"/>
              </a:ext>
            </a:extLst>
          </p:cNvPr>
          <p:cNvSpPr txBox="1"/>
          <p:nvPr/>
        </p:nvSpPr>
        <p:spPr>
          <a:xfrm>
            <a:off x="1677684" y="5302742"/>
            <a:ext cx="1921103" cy="338554"/>
          </a:xfrm>
          <a:prstGeom prst="rect">
            <a:avLst/>
          </a:prstGeom>
          <a:noFill/>
        </p:spPr>
        <p:txBody>
          <a:bodyPr wrap="none" rtlCol="0">
            <a:spAutoFit/>
          </a:bodyPr>
          <a:lstStyle/>
          <a:p>
            <a:r>
              <a:rPr kumimoji="1" lang="en-US" altLang="zh-CN" sz="1600" i="1" dirty="0">
                <a:solidFill>
                  <a:schemeClr val="bg2">
                    <a:lumMod val="75000"/>
                  </a:schemeClr>
                </a:solidFill>
                <a:latin typeface="Times New Roman" panose="02020603050405020304" pitchFamily="18" charset="0"/>
                <a:cs typeface="Times New Roman" panose="02020603050405020304" pitchFamily="18" charset="0"/>
              </a:rPr>
              <a:t>Created by </a:t>
            </a:r>
            <a:r>
              <a:rPr kumimoji="1" lang="en-US" altLang="zh-CN" sz="1600" i="1" dirty="0" err="1">
                <a:solidFill>
                  <a:schemeClr val="bg2">
                    <a:lumMod val="75000"/>
                  </a:schemeClr>
                </a:solidFill>
                <a:latin typeface="Times New Roman" panose="02020603050405020304" pitchFamily="18" charset="0"/>
                <a:cs typeface="Times New Roman" panose="02020603050405020304" pitchFamily="18" charset="0"/>
              </a:rPr>
              <a:t>ChatGPT</a:t>
            </a:r>
            <a:endParaRPr kumimoji="1" lang="zh-CN" altLang="en-US" sz="1600" i="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124173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微信图片_20240225090606">
            <a:extLst>
              <a:ext uri="{FF2B5EF4-FFF2-40B4-BE49-F238E27FC236}">
                <a16:creationId xmlns:a16="http://schemas.microsoft.com/office/drawing/2014/main" id="{76D3C218-3AB2-A09F-C423-1D9D5C51BCB8}"/>
              </a:ext>
            </a:extLst>
          </p:cNvPr>
          <p:cNvPicPr>
            <a:picLocks noChangeAspect="1"/>
          </p:cNvPicPr>
          <p:nvPr/>
        </p:nvPicPr>
        <p:blipFill rotWithShape="1">
          <a:blip r:embed="rId3">
            <a:alphaModFix/>
          </a:blip>
          <a:srcRect t="2415" r="9227" b="24893"/>
          <a:stretch/>
        </p:blipFill>
        <p:spPr>
          <a:xfrm>
            <a:off x="-132209" y="0"/>
            <a:ext cx="12324209" cy="6859422"/>
          </a:xfrm>
          <a:prstGeom prst="rect">
            <a:avLst/>
          </a:prstGeom>
          <a:effectLst>
            <a:reflection endPos="0" dist="50800" dir="5400000" sy="-100000" algn="bl" rotWithShape="0"/>
          </a:effectLst>
        </p:spPr>
      </p:pic>
      <p:pic>
        <p:nvPicPr>
          <p:cNvPr id="3" name="图片 2">
            <a:extLst>
              <a:ext uri="{FF2B5EF4-FFF2-40B4-BE49-F238E27FC236}">
                <a16:creationId xmlns:a16="http://schemas.microsoft.com/office/drawing/2014/main" id="{CC02B919-5051-9558-F6DB-2FDBB2575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1390" y="-119262"/>
            <a:ext cx="18321807" cy="1048608"/>
          </a:xfrm>
          <a:prstGeom prst="rect">
            <a:avLst/>
          </a:prstGeom>
        </p:spPr>
      </p:pic>
      <p:sp>
        <p:nvSpPr>
          <p:cNvPr id="6" name="文本框 5">
            <a:extLst>
              <a:ext uri="{FF2B5EF4-FFF2-40B4-BE49-F238E27FC236}">
                <a16:creationId xmlns:a16="http://schemas.microsoft.com/office/drawing/2014/main" id="{1EF00ABC-262A-9B22-3B32-0B730ABAC682}"/>
              </a:ext>
            </a:extLst>
          </p:cNvPr>
          <p:cNvSpPr txBox="1"/>
          <p:nvPr/>
        </p:nvSpPr>
        <p:spPr>
          <a:xfrm>
            <a:off x="611164" y="-76401"/>
            <a:ext cx="3961341" cy="707886"/>
          </a:xfrm>
          <a:prstGeom prst="rect">
            <a:avLst/>
          </a:prstGeom>
          <a:noFill/>
        </p:spPr>
        <p:txBody>
          <a:bodyPr wrap="none" rtlCol="0">
            <a:spAutoFit/>
          </a:bodyPr>
          <a:lstStyle/>
          <a:p>
            <a:r>
              <a:rPr kumimoji="1" lang="en-US" altLang="zh-CN" sz="4000" b="1" dirty="0">
                <a:latin typeface="Times New Roman" panose="02020603050405020304" pitchFamily="18" charset="0"/>
                <a:cs typeface="Times New Roman" panose="02020603050405020304" pitchFamily="18" charset="0"/>
              </a:rPr>
              <a:t>Design: Principle</a:t>
            </a:r>
            <a:endParaRPr kumimoji="1" lang="zh-CN" altLang="en-US" sz="4000" b="1"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15B63BAF-8354-67AF-E15A-F763570DC1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925" y="4220793"/>
            <a:ext cx="1074454" cy="1284104"/>
          </a:xfrm>
          <a:prstGeom prst="rect">
            <a:avLst/>
          </a:prstGeom>
        </p:spPr>
      </p:pic>
      <p:pic>
        <p:nvPicPr>
          <p:cNvPr id="11" name="图片 10">
            <a:extLst>
              <a:ext uri="{FF2B5EF4-FFF2-40B4-BE49-F238E27FC236}">
                <a16:creationId xmlns:a16="http://schemas.microsoft.com/office/drawing/2014/main" id="{331C80CB-D168-056C-1C61-95F815587D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9744" y="2575069"/>
            <a:ext cx="1284105" cy="1284105"/>
          </a:xfrm>
          <a:prstGeom prst="rect">
            <a:avLst/>
          </a:prstGeom>
        </p:spPr>
      </p:pic>
      <p:pic>
        <p:nvPicPr>
          <p:cNvPr id="14" name="图片 13">
            <a:extLst>
              <a:ext uri="{FF2B5EF4-FFF2-40B4-BE49-F238E27FC236}">
                <a16:creationId xmlns:a16="http://schemas.microsoft.com/office/drawing/2014/main" id="{8870D700-8BDE-8AF0-5E1C-0C7004A57B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6697" y="1061730"/>
            <a:ext cx="1368911" cy="1259398"/>
          </a:xfrm>
          <a:prstGeom prst="rect">
            <a:avLst/>
          </a:prstGeom>
        </p:spPr>
      </p:pic>
      <p:sp>
        <p:nvSpPr>
          <p:cNvPr id="15" name="文本框 14">
            <a:extLst>
              <a:ext uri="{FF2B5EF4-FFF2-40B4-BE49-F238E27FC236}">
                <a16:creationId xmlns:a16="http://schemas.microsoft.com/office/drawing/2014/main" id="{EF2A401A-9BFF-D652-8A2C-B5A1FDA40C6F}"/>
              </a:ext>
            </a:extLst>
          </p:cNvPr>
          <p:cNvSpPr txBox="1"/>
          <p:nvPr/>
        </p:nvSpPr>
        <p:spPr>
          <a:xfrm>
            <a:off x="1925608" y="1538879"/>
            <a:ext cx="10138572" cy="646331"/>
          </a:xfrm>
          <a:prstGeom prst="rect">
            <a:avLst/>
          </a:prstGeom>
          <a:noFill/>
        </p:spPr>
        <p:txBody>
          <a:bodyPr wrap="square">
            <a:spAutoFit/>
          </a:bodyPr>
          <a:lstStyle/>
          <a:p>
            <a:r>
              <a:rPr lang="en-US" altLang="zh-CN" dirty="0">
                <a:solidFill>
                  <a:schemeClr val="bg2">
                    <a:lumMod val="25000"/>
                  </a:schemeClr>
                </a:solidFill>
                <a:latin typeface="Times New Roman" panose="02020603050405020304" pitchFamily="18" charset="0"/>
                <a:cs typeface="Times New Roman" panose="02020603050405020304" pitchFamily="18" charset="0"/>
              </a:rPr>
              <a:t>Our project should be sustainable and reliable, hopeful to help create better environment, performing better in carbon accounting.</a:t>
            </a:r>
            <a:endParaRPr lang="zh-CN" altLang="en-US"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4203D4F8-2B82-B664-7496-C400C936A2C9}"/>
              </a:ext>
            </a:extLst>
          </p:cNvPr>
          <p:cNvSpPr txBox="1"/>
          <p:nvPr/>
        </p:nvSpPr>
        <p:spPr>
          <a:xfrm>
            <a:off x="1889522" y="2985604"/>
            <a:ext cx="10138572" cy="923330"/>
          </a:xfrm>
          <a:prstGeom prst="rect">
            <a:avLst/>
          </a:prstGeom>
          <a:noFill/>
        </p:spPr>
        <p:txBody>
          <a:bodyPr wrap="square">
            <a:spAutoFit/>
          </a:bodyPr>
          <a:lstStyle/>
          <a:p>
            <a:r>
              <a:rPr lang="en-US" altLang="zh-CN" i="0" u="none" strike="noStrike" dirty="0">
                <a:solidFill>
                  <a:schemeClr val="bg2">
                    <a:lumMod val="25000"/>
                  </a:schemeClr>
                </a:solidFill>
                <a:effectLst/>
                <a:latin typeface="Times New Roman" panose="02020603050405020304" pitchFamily="18" charset="0"/>
                <a:cs typeface="Times New Roman" panose="02020603050405020304" pitchFamily="18" charset="0"/>
              </a:rPr>
              <a:t>To make it really come into our life, our project should reveal good efficiency compared with traditional street lighting. It should be at least as functional as the traditional light. Able to automatically switch the light and the light intensity should meet the needs of resident.</a:t>
            </a:r>
            <a:endParaRPr lang="zh-CN" altLang="en-US"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43EA07BE-9758-617E-7A82-DEE79979E0E0}"/>
              </a:ext>
            </a:extLst>
          </p:cNvPr>
          <p:cNvSpPr txBox="1"/>
          <p:nvPr/>
        </p:nvSpPr>
        <p:spPr>
          <a:xfrm>
            <a:off x="1925609" y="1048608"/>
            <a:ext cx="5513164" cy="523220"/>
          </a:xfrm>
          <a:prstGeom prst="rect">
            <a:avLst/>
          </a:prstGeom>
          <a:noFill/>
        </p:spPr>
        <p:txBody>
          <a:bodyPr wrap="square">
            <a:spAutoFit/>
          </a:bodyPr>
          <a:lstStyle/>
          <a:p>
            <a:r>
              <a:rPr lang="en-US" altLang="zh-CN" sz="2800" i="0" u="none" strike="noStrike" dirty="0">
                <a:solidFill>
                  <a:srgbClr val="000000"/>
                </a:solidFill>
                <a:effectLst/>
                <a:latin typeface="Times New Roman" panose="02020603050405020304" pitchFamily="18" charset="0"/>
                <a:cs typeface="Times New Roman" panose="02020603050405020304" pitchFamily="18" charset="0"/>
              </a:rPr>
              <a:t>Environmentally friendly</a:t>
            </a:r>
            <a:endParaRPr lang="zh-CN" altLang="en-US" sz="2800" dirty="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34F604F9-05C7-C08C-A520-FBBAC205ECBD}"/>
              </a:ext>
            </a:extLst>
          </p:cNvPr>
          <p:cNvSpPr txBox="1"/>
          <p:nvPr/>
        </p:nvSpPr>
        <p:spPr>
          <a:xfrm>
            <a:off x="1925608" y="2523852"/>
            <a:ext cx="5513164" cy="523220"/>
          </a:xfrm>
          <a:prstGeom prst="rect">
            <a:avLst/>
          </a:prstGeom>
          <a:noFill/>
        </p:spPr>
        <p:txBody>
          <a:bodyPr wrap="square">
            <a:spAutoFit/>
          </a:bodyPr>
          <a:lstStyle/>
          <a:p>
            <a:r>
              <a:rPr lang="en-US" altLang="zh-CN" sz="2800" i="0" u="none" strike="noStrike" dirty="0">
                <a:solidFill>
                  <a:srgbClr val="000000"/>
                </a:solidFill>
                <a:effectLst/>
                <a:latin typeface="Times New Roman" panose="02020603050405020304" pitchFamily="18" charset="0"/>
                <a:cs typeface="Times New Roman" panose="02020603050405020304" pitchFamily="18" charset="0"/>
              </a:rPr>
              <a:t>Efficient</a:t>
            </a:r>
            <a:endParaRPr lang="zh-CN" altLang="en-US" sz="2800" dirty="0">
              <a:latin typeface="Times New Roman" panose="02020603050405020304" pitchFamily="18" charset="0"/>
              <a:cs typeface="Times New Roman" panose="02020603050405020304" pitchFamily="18" charset="0"/>
            </a:endParaRPr>
          </a:p>
        </p:txBody>
      </p:sp>
      <p:sp>
        <p:nvSpPr>
          <p:cNvPr id="21" name="文本框 20">
            <a:extLst>
              <a:ext uri="{FF2B5EF4-FFF2-40B4-BE49-F238E27FC236}">
                <a16:creationId xmlns:a16="http://schemas.microsoft.com/office/drawing/2014/main" id="{7DFE85AF-6BFD-68B1-2ABB-C0CC6DA4CAE8}"/>
              </a:ext>
            </a:extLst>
          </p:cNvPr>
          <p:cNvSpPr txBox="1"/>
          <p:nvPr/>
        </p:nvSpPr>
        <p:spPr>
          <a:xfrm>
            <a:off x="1889522" y="4682545"/>
            <a:ext cx="10138572" cy="923330"/>
          </a:xfrm>
          <a:prstGeom prst="rect">
            <a:avLst/>
          </a:prstGeom>
          <a:noFill/>
        </p:spPr>
        <p:txBody>
          <a:bodyPr wrap="square">
            <a:spAutoFit/>
          </a:bodyPr>
          <a:lstStyle/>
          <a:p>
            <a:r>
              <a:rPr lang="en-US" altLang="zh-CN" i="0" u="none" strike="noStrike" dirty="0">
                <a:solidFill>
                  <a:schemeClr val="bg2">
                    <a:lumMod val="25000"/>
                  </a:schemeClr>
                </a:solidFill>
                <a:effectLst/>
                <a:latin typeface="Times New Roman" panose="02020603050405020304" pitchFamily="18" charset="0"/>
                <a:cs typeface="Times New Roman" panose="02020603050405020304" pitchFamily="18" charset="0"/>
              </a:rPr>
              <a:t>Cost is a pivotal factor in bio-engineering. Only when the project is profitable can it attracts more companies to invest in it. Street lighting is rooted everywhere in everybody's life, so there is a giant market for better street lighting strategies. Our project should possess commercial potential to go further.</a:t>
            </a:r>
            <a:endParaRPr lang="zh-CN" altLang="en-US"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FE3C4EF1-963F-8CED-97DA-742F1ECB4939}"/>
              </a:ext>
            </a:extLst>
          </p:cNvPr>
          <p:cNvSpPr txBox="1"/>
          <p:nvPr/>
        </p:nvSpPr>
        <p:spPr>
          <a:xfrm>
            <a:off x="1925608" y="4220793"/>
            <a:ext cx="5513164" cy="523220"/>
          </a:xfrm>
          <a:prstGeom prst="rect">
            <a:avLst/>
          </a:prstGeom>
          <a:noFill/>
        </p:spPr>
        <p:txBody>
          <a:bodyPr wrap="square">
            <a:spAutoFit/>
          </a:bodyPr>
          <a:lstStyle/>
          <a:p>
            <a:r>
              <a:rPr lang="en-US" altLang="zh-CN" sz="2800" i="0" u="none" strike="noStrike" dirty="0">
                <a:solidFill>
                  <a:srgbClr val="000000"/>
                </a:solidFill>
                <a:effectLst/>
                <a:latin typeface="Times New Roman" panose="02020603050405020304" pitchFamily="18" charset="0"/>
                <a:cs typeface="Times New Roman" panose="02020603050405020304" pitchFamily="18" charset="0"/>
              </a:rPr>
              <a:t>Profitable</a:t>
            </a:r>
            <a:endParaRPr lang="zh-CN" altLang="en-US" sz="2800"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47699052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225,&quot;width&quot;:7763}"/>
</p:tagLst>
</file>

<file path=ppt/tags/tag5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306,&quot;width&quot;:8029}"/>
</p:tagLst>
</file>

<file path=ppt/tags/tag5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916,&quot;width&quot;:6747}"/>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828,&quot;width&quot;:6350}"/>
</p:tagLst>
</file>

<file path=ppt/tags/tag6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756,&quot;width&quot;:6228}"/>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1987</TotalTime>
  <Words>8116</Words>
  <Application>Microsoft Office PowerPoint</Application>
  <PresentationFormat>宽屏</PresentationFormat>
  <Paragraphs>731</Paragraphs>
  <Slides>72</Slides>
  <Notes>14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72</vt:i4>
      </vt:variant>
    </vt:vector>
  </HeadingPairs>
  <TitlesOfParts>
    <vt:vector size="80" baseType="lpstr">
      <vt:lpstr>Times New Roman</vt:lpstr>
      <vt:lpstr>Wingdings</vt:lpstr>
      <vt:lpstr>Poppins</vt:lpstr>
      <vt:lpstr>等线 Light</vt:lpstr>
      <vt:lpstr>Cambria Math</vt:lpstr>
      <vt:lpstr>等线</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子瑞 刘</cp:lastModifiedBy>
  <cp:revision>170</cp:revision>
  <dcterms:created xsi:type="dcterms:W3CDTF">1900-01-01T00:00:00Z</dcterms:created>
  <dcterms:modified xsi:type="dcterms:W3CDTF">2024-02-26T12:26:43Z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2052-12.9.1</vt:lpwstr>
  </property>
  <property fmtid="{D5CDD505-2E9C-101B-9397-08002B2CF9AE}" pid="3" name="ICV">
    <vt:lpwstr>CDA5E042920D426197BB0FB20D35B8DD_11</vt:lpwstr>
  </property>
</Properties>
</file>